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1491" r:id="rId3"/>
    <p:sldId id="1520" r:id="rId4"/>
    <p:sldId id="1509" r:id="rId5"/>
    <p:sldId id="1511" r:id="rId6"/>
    <p:sldId id="1512" r:id="rId7"/>
    <p:sldId id="1513" r:id="rId8"/>
    <p:sldId id="1523" r:id="rId9"/>
    <p:sldId id="1521" r:id="rId10"/>
    <p:sldId id="1514" r:id="rId11"/>
    <p:sldId id="1522" r:id="rId12"/>
    <p:sldId id="1524" r:id="rId13"/>
    <p:sldId id="1510" r:id="rId14"/>
    <p:sldId id="1515" r:id="rId15"/>
    <p:sldId id="1525" r:id="rId16"/>
    <p:sldId id="1519" r:id="rId17"/>
    <p:sldId id="1516" r:id="rId18"/>
    <p:sldId id="1517" r:id="rId19"/>
    <p:sldId id="1518" r:id="rId20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영택" initials="홍" lastIdx="1" clrIdx="0">
    <p:extLst>
      <p:ext uri="{19B8F6BF-5375-455C-9EA6-DF929625EA0E}">
        <p15:presenceInfo xmlns:p15="http://schemas.microsoft.com/office/powerpoint/2012/main" userId="S::ythong@o365.yonsei.ac.kr::f6fc0c56-f6ee-4969-a535-4238aca4512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8E9"/>
    <a:srgbClr val="00CC00"/>
    <a:srgbClr val="3333FF"/>
    <a:srgbClr val="339933"/>
    <a:srgbClr val="EEEEEE"/>
    <a:srgbClr val="003775"/>
    <a:srgbClr val="FDB826"/>
    <a:srgbClr val="E6E6E6"/>
    <a:srgbClr val="0054B0"/>
    <a:srgbClr val="D5E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87" autoAdjust="0"/>
    <p:restoredTop sz="94536" autoAdjust="0"/>
  </p:normalViewPr>
  <p:slideViewPr>
    <p:cSldViewPr snapToGrid="0">
      <p:cViewPr varScale="1">
        <p:scale>
          <a:sx n="120" d="100"/>
          <a:sy n="120" d="100"/>
        </p:scale>
        <p:origin x="171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524"/>
    </p:cViewPr>
  </p:sorterViewPr>
  <p:notesViewPr>
    <p:cSldViewPr snapToGrid="0">
      <p:cViewPr varScale="1">
        <p:scale>
          <a:sx n="114" d="100"/>
          <a:sy n="114" d="100"/>
        </p:scale>
        <p:origin x="1348" y="8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A46BD-A0DB-4F76-BE8C-9DEAE982F9C9}" type="datetimeFigureOut">
              <a:rPr lang="ko-KR" altLang="en-US" smtClean="0"/>
              <a:t>2020-09-22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3ACD0C-A17C-4469-9D2E-8A49C3D470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652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CD0C-A17C-4469-9D2E-8A49C3D470C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876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CD0C-A17C-4469-9D2E-8A49C3D470C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418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CD0C-A17C-4469-9D2E-8A49C3D470C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224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CD0C-A17C-4469-9D2E-8A49C3D470C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17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CD0C-A17C-4469-9D2E-8A49C3D470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606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CD0C-A17C-4469-9D2E-8A49C3D470C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135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CD0C-A17C-4469-9D2E-8A49C3D470C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684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CD0C-A17C-4469-9D2E-8A49C3D470C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240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CD0C-A17C-4469-9D2E-8A49C3D470C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810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CD0C-A17C-4469-9D2E-8A49C3D470C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4153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CD0C-A17C-4469-9D2E-8A49C3D470C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953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CD0C-A17C-4469-9D2E-8A49C3D470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554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CD0C-A17C-4469-9D2E-8A49C3D470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809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CD0C-A17C-4469-9D2E-8A49C3D470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427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CD0C-A17C-4469-9D2E-8A49C3D470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181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CD0C-A17C-4469-9D2E-8A49C3D470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878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CD0C-A17C-4469-9D2E-8A49C3D470C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428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CD0C-A17C-4469-9D2E-8A49C3D470C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582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3ACD0C-A17C-4469-9D2E-8A49C3D470C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39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964C609-E4D5-423B-A255-548C32D94C2A}"/>
              </a:ext>
            </a:extLst>
          </p:cNvPr>
          <p:cNvSpPr/>
          <p:nvPr userDrawn="1"/>
        </p:nvSpPr>
        <p:spPr>
          <a:xfrm>
            <a:off x="0" y="0"/>
            <a:ext cx="9144000" cy="5958840"/>
          </a:xfrm>
          <a:prstGeom prst="rect">
            <a:avLst/>
          </a:prstGeom>
          <a:solidFill>
            <a:srgbClr val="003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655762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139440"/>
            <a:ext cx="6858000" cy="14554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0E45AD0-1C90-4C78-8265-B877AFFCA675}"/>
              </a:ext>
            </a:extLst>
          </p:cNvPr>
          <p:cNvSpPr/>
          <p:nvPr userDrawn="1"/>
        </p:nvSpPr>
        <p:spPr>
          <a:xfrm>
            <a:off x="0" y="5958840"/>
            <a:ext cx="8515350" cy="71793"/>
          </a:xfrm>
          <a:prstGeom prst="rect">
            <a:avLst/>
          </a:prstGeom>
          <a:solidFill>
            <a:srgbClr val="FDB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4562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DD2D6E1-DD3C-4E52-BF99-A077550CCF99}"/>
              </a:ext>
            </a:extLst>
          </p:cNvPr>
          <p:cNvSpPr/>
          <p:nvPr userDrawn="1"/>
        </p:nvSpPr>
        <p:spPr>
          <a:xfrm>
            <a:off x="0" y="970914"/>
            <a:ext cx="9144000" cy="4916172"/>
          </a:xfrm>
          <a:prstGeom prst="rect">
            <a:avLst/>
          </a:prstGeom>
          <a:solidFill>
            <a:srgbClr val="003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1917381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000500"/>
            <a:ext cx="7886700" cy="14163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E150587-604E-48ED-9B48-E20E532D9F6E}"/>
              </a:ext>
            </a:extLst>
          </p:cNvPr>
          <p:cNvCxnSpPr>
            <a:cxnSpLocks/>
          </p:cNvCxnSpPr>
          <p:nvPr userDrawn="1"/>
        </p:nvCxnSpPr>
        <p:spPr>
          <a:xfrm>
            <a:off x="746760" y="3787140"/>
            <a:ext cx="756000" cy="0"/>
          </a:xfrm>
          <a:prstGeom prst="line">
            <a:avLst/>
          </a:prstGeom>
          <a:ln w="38100">
            <a:solidFill>
              <a:srgbClr val="FDB8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807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연세대 소속_영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93374D-F5E0-47EE-80AD-4CAD6243DE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27370" y="6473864"/>
            <a:ext cx="582814" cy="365125"/>
          </a:xfrm>
        </p:spPr>
        <p:txBody>
          <a:bodyPr/>
          <a:lstStyle>
            <a:lvl1pPr algn="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AACE337-75DF-4D21-987E-F5C6DDE5D3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B83B087-3251-4F27-9D93-97828C987A00}"/>
              </a:ext>
            </a:extLst>
          </p:cNvPr>
          <p:cNvSpPr/>
          <p:nvPr userDrawn="1"/>
        </p:nvSpPr>
        <p:spPr>
          <a:xfrm>
            <a:off x="0" y="-2"/>
            <a:ext cx="9144000" cy="1054025"/>
          </a:xfrm>
          <a:prstGeom prst="parallelogram">
            <a:avLst/>
          </a:prstGeom>
          <a:solidFill>
            <a:srgbClr val="003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75755E-3DE3-411F-879F-DA65B45DD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903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A4EA702D-B588-4B79-ADE2-A6ECB99BDB93}"/>
              </a:ext>
            </a:extLst>
          </p:cNvPr>
          <p:cNvSpPr/>
          <p:nvPr userDrawn="1"/>
        </p:nvSpPr>
        <p:spPr>
          <a:xfrm>
            <a:off x="-1" y="1054023"/>
            <a:ext cx="8515350" cy="71793"/>
          </a:xfrm>
          <a:prstGeom prst="parallelogram">
            <a:avLst/>
          </a:prstGeom>
          <a:solidFill>
            <a:srgbClr val="FDB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2E803CEB-77A0-4377-990E-30337DC45B94}"/>
              </a:ext>
            </a:extLst>
          </p:cNvPr>
          <p:cNvSpPr/>
          <p:nvPr userDrawn="1"/>
        </p:nvSpPr>
        <p:spPr>
          <a:xfrm rot="5400000">
            <a:off x="-241630" y="241629"/>
            <a:ext cx="1111910" cy="628651"/>
          </a:xfrm>
          <a:prstGeom prst="rtTriangle">
            <a:avLst/>
          </a:prstGeom>
          <a:solidFill>
            <a:srgbClr val="00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19CF459E-2F4C-4C20-92F6-93C0B0EBF653}"/>
              </a:ext>
            </a:extLst>
          </p:cNvPr>
          <p:cNvSpPr/>
          <p:nvPr userDrawn="1"/>
        </p:nvSpPr>
        <p:spPr>
          <a:xfrm rot="5400000">
            <a:off x="-395021" y="395017"/>
            <a:ext cx="1111910" cy="321869"/>
          </a:xfrm>
          <a:prstGeom prst="rtTriangle">
            <a:avLst/>
          </a:prstGeom>
          <a:solidFill>
            <a:srgbClr val="003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4487F4-FCC1-4268-A833-FCA9F3B96C52}"/>
              </a:ext>
            </a:extLst>
          </p:cNvPr>
          <p:cNvCxnSpPr/>
          <p:nvPr userDrawn="1"/>
        </p:nvCxnSpPr>
        <p:spPr>
          <a:xfrm>
            <a:off x="-1" y="6444604"/>
            <a:ext cx="9144000" cy="0"/>
          </a:xfrm>
          <a:prstGeom prst="line">
            <a:avLst/>
          </a:prstGeom>
          <a:ln w="12700">
            <a:solidFill>
              <a:srgbClr val="003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89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연세대 소속_한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93374D-F5E0-47EE-80AD-4CAD6243DE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27370" y="6473864"/>
            <a:ext cx="582814" cy="365125"/>
          </a:xfrm>
        </p:spPr>
        <p:txBody>
          <a:bodyPr/>
          <a:lstStyle>
            <a:lvl1pPr algn="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AACE337-75DF-4D21-987E-F5C6DDE5D3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B83B087-3251-4F27-9D93-97828C987A00}"/>
              </a:ext>
            </a:extLst>
          </p:cNvPr>
          <p:cNvSpPr/>
          <p:nvPr userDrawn="1"/>
        </p:nvSpPr>
        <p:spPr>
          <a:xfrm>
            <a:off x="0" y="-2"/>
            <a:ext cx="9144000" cy="1054025"/>
          </a:xfrm>
          <a:prstGeom prst="parallelogram">
            <a:avLst/>
          </a:prstGeom>
          <a:solidFill>
            <a:srgbClr val="003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75755E-3DE3-411F-879F-DA65B45DD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903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A4EA702D-B588-4B79-ADE2-A6ECB99BDB93}"/>
              </a:ext>
            </a:extLst>
          </p:cNvPr>
          <p:cNvSpPr/>
          <p:nvPr userDrawn="1"/>
        </p:nvSpPr>
        <p:spPr>
          <a:xfrm>
            <a:off x="-1" y="1054023"/>
            <a:ext cx="8515350" cy="71793"/>
          </a:xfrm>
          <a:prstGeom prst="parallelogram">
            <a:avLst/>
          </a:prstGeom>
          <a:solidFill>
            <a:srgbClr val="FDB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2E803CEB-77A0-4377-990E-30337DC45B94}"/>
              </a:ext>
            </a:extLst>
          </p:cNvPr>
          <p:cNvSpPr/>
          <p:nvPr userDrawn="1"/>
        </p:nvSpPr>
        <p:spPr>
          <a:xfrm rot="5400000">
            <a:off x="-241630" y="241629"/>
            <a:ext cx="1111910" cy="628651"/>
          </a:xfrm>
          <a:prstGeom prst="rtTriangle">
            <a:avLst/>
          </a:prstGeom>
          <a:solidFill>
            <a:srgbClr val="00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19CF459E-2F4C-4C20-92F6-93C0B0EBF653}"/>
              </a:ext>
            </a:extLst>
          </p:cNvPr>
          <p:cNvSpPr/>
          <p:nvPr userDrawn="1"/>
        </p:nvSpPr>
        <p:spPr>
          <a:xfrm rot="5400000">
            <a:off x="-395021" y="395017"/>
            <a:ext cx="1111910" cy="321869"/>
          </a:xfrm>
          <a:prstGeom prst="rtTriangle">
            <a:avLst/>
          </a:prstGeom>
          <a:solidFill>
            <a:srgbClr val="003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4487F4-FCC1-4268-A833-FCA9F3B96C52}"/>
              </a:ext>
            </a:extLst>
          </p:cNvPr>
          <p:cNvCxnSpPr/>
          <p:nvPr userDrawn="1"/>
        </p:nvCxnSpPr>
        <p:spPr>
          <a:xfrm>
            <a:off x="-1" y="6444604"/>
            <a:ext cx="9144000" cy="0"/>
          </a:xfrm>
          <a:prstGeom prst="line">
            <a:avLst/>
          </a:prstGeom>
          <a:ln w="12700">
            <a:solidFill>
              <a:srgbClr val="003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399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외부기관 소속_영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93374D-F5E0-47EE-80AD-4CAD6243DE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27370" y="6473864"/>
            <a:ext cx="582814" cy="365125"/>
          </a:xfrm>
        </p:spPr>
        <p:txBody>
          <a:bodyPr/>
          <a:lstStyle>
            <a:lvl1pPr algn="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AACE337-75DF-4D21-987E-F5C6DDE5D3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B83B087-3251-4F27-9D93-97828C987A00}"/>
              </a:ext>
            </a:extLst>
          </p:cNvPr>
          <p:cNvSpPr/>
          <p:nvPr userDrawn="1"/>
        </p:nvSpPr>
        <p:spPr>
          <a:xfrm>
            <a:off x="0" y="-2"/>
            <a:ext cx="9144000" cy="1054025"/>
          </a:xfrm>
          <a:prstGeom prst="parallelogram">
            <a:avLst/>
          </a:prstGeom>
          <a:solidFill>
            <a:srgbClr val="003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75755E-3DE3-411F-879F-DA65B45DD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903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A4EA702D-B588-4B79-ADE2-A6ECB99BDB93}"/>
              </a:ext>
            </a:extLst>
          </p:cNvPr>
          <p:cNvSpPr/>
          <p:nvPr userDrawn="1"/>
        </p:nvSpPr>
        <p:spPr>
          <a:xfrm>
            <a:off x="-1" y="1054023"/>
            <a:ext cx="8515350" cy="71793"/>
          </a:xfrm>
          <a:prstGeom prst="parallelogram">
            <a:avLst/>
          </a:prstGeom>
          <a:solidFill>
            <a:srgbClr val="FDB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2E803CEB-77A0-4377-990E-30337DC45B94}"/>
              </a:ext>
            </a:extLst>
          </p:cNvPr>
          <p:cNvSpPr/>
          <p:nvPr userDrawn="1"/>
        </p:nvSpPr>
        <p:spPr>
          <a:xfrm rot="5400000">
            <a:off x="-241630" y="241629"/>
            <a:ext cx="1111910" cy="628651"/>
          </a:xfrm>
          <a:prstGeom prst="rtTriangle">
            <a:avLst/>
          </a:prstGeom>
          <a:solidFill>
            <a:srgbClr val="00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19CF459E-2F4C-4C20-92F6-93C0B0EBF653}"/>
              </a:ext>
            </a:extLst>
          </p:cNvPr>
          <p:cNvSpPr/>
          <p:nvPr userDrawn="1"/>
        </p:nvSpPr>
        <p:spPr>
          <a:xfrm rot="5400000">
            <a:off x="-395021" y="395017"/>
            <a:ext cx="1111910" cy="321869"/>
          </a:xfrm>
          <a:prstGeom prst="rtTriangle">
            <a:avLst/>
          </a:prstGeom>
          <a:solidFill>
            <a:srgbClr val="003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4487F4-FCC1-4268-A833-FCA9F3B96C52}"/>
              </a:ext>
            </a:extLst>
          </p:cNvPr>
          <p:cNvCxnSpPr/>
          <p:nvPr userDrawn="1"/>
        </p:nvCxnSpPr>
        <p:spPr>
          <a:xfrm>
            <a:off x="-1" y="6444604"/>
            <a:ext cx="9144000" cy="0"/>
          </a:xfrm>
          <a:prstGeom prst="line">
            <a:avLst/>
          </a:prstGeom>
          <a:ln w="12700">
            <a:solidFill>
              <a:srgbClr val="003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70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외부기관 소속_한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93374D-F5E0-47EE-80AD-4CAD6243DE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327370" y="6473864"/>
            <a:ext cx="582814" cy="365125"/>
          </a:xfrm>
        </p:spPr>
        <p:txBody>
          <a:bodyPr/>
          <a:lstStyle>
            <a:lvl1pPr algn="r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AACE337-75DF-4D21-987E-F5C6DDE5D39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FB83B087-3251-4F27-9D93-97828C987A00}"/>
              </a:ext>
            </a:extLst>
          </p:cNvPr>
          <p:cNvSpPr/>
          <p:nvPr userDrawn="1"/>
        </p:nvSpPr>
        <p:spPr>
          <a:xfrm>
            <a:off x="0" y="-2"/>
            <a:ext cx="9144000" cy="1054025"/>
          </a:xfrm>
          <a:prstGeom prst="parallelogram">
            <a:avLst/>
          </a:prstGeom>
          <a:solidFill>
            <a:srgbClr val="003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D75755E-3DE3-411F-879F-DA65B45DD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9035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A4EA702D-B588-4B79-ADE2-A6ECB99BDB93}"/>
              </a:ext>
            </a:extLst>
          </p:cNvPr>
          <p:cNvSpPr/>
          <p:nvPr userDrawn="1"/>
        </p:nvSpPr>
        <p:spPr>
          <a:xfrm>
            <a:off x="-1" y="1054023"/>
            <a:ext cx="8515350" cy="71793"/>
          </a:xfrm>
          <a:prstGeom prst="parallelogram">
            <a:avLst/>
          </a:prstGeom>
          <a:solidFill>
            <a:srgbClr val="FDB8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2E803CEB-77A0-4377-990E-30337DC45B94}"/>
              </a:ext>
            </a:extLst>
          </p:cNvPr>
          <p:cNvSpPr/>
          <p:nvPr userDrawn="1"/>
        </p:nvSpPr>
        <p:spPr>
          <a:xfrm rot="5400000">
            <a:off x="-241630" y="241629"/>
            <a:ext cx="1111910" cy="628651"/>
          </a:xfrm>
          <a:prstGeom prst="rtTriangle">
            <a:avLst/>
          </a:prstGeom>
          <a:solidFill>
            <a:srgbClr val="00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19CF459E-2F4C-4C20-92F6-93C0B0EBF653}"/>
              </a:ext>
            </a:extLst>
          </p:cNvPr>
          <p:cNvSpPr/>
          <p:nvPr userDrawn="1"/>
        </p:nvSpPr>
        <p:spPr>
          <a:xfrm rot="5400000">
            <a:off x="-395021" y="395017"/>
            <a:ext cx="1111910" cy="321869"/>
          </a:xfrm>
          <a:prstGeom prst="rtTriangle">
            <a:avLst/>
          </a:prstGeom>
          <a:solidFill>
            <a:srgbClr val="0037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E4487F4-FCC1-4268-A833-FCA9F3B96C52}"/>
              </a:ext>
            </a:extLst>
          </p:cNvPr>
          <p:cNvCxnSpPr/>
          <p:nvPr userDrawn="1"/>
        </p:nvCxnSpPr>
        <p:spPr>
          <a:xfrm>
            <a:off x="-1" y="6444604"/>
            <a:ext cx="9144000" cy="0"/>
          </a:xfrm>
          <a:prstGeom prst="line">
            <a:avLst/>
          </a:prstGeom>
          <a:ln w="12700">
            <a:solidFill>
              <a:srgbClr val="003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057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28762" y="6424891"/>
            <a:ext cx="5865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0AACE337-75DF-4D21-987E-F5C6DDE5D3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903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82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73" r:id="rId3"/>
    <p:sldLayoutId id="2147483675" r:id="rId4"/>
    <p:sldLayoutId id="2147483674" r:id="rId5"/>
    <p:sldLayoutId id="2147483676" r:id="rId6"/>
  </p:sldLayoutIdLst>
  <p:hf hdr="0" ftr="0" dt="0"/>
  <p:txStyles>
    <p:titleStyle>
      <a:lvl1pPr algn="l" defTabSz="914400" rtl="0" eaLnBrk="1" latinLnBrk="1" hangingPunct="1">
        <a:lnSpc>
          <a:spcPct val="100000"/>
        </a:lnSpc>
        <a:spcBef>
          <a:spcPct val="0"/>
        </a:spcBef>
        <a:buNone/>
        <a:defRPr sz="3600" b="1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-5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-5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-5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-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8BB03-3B79-451D-A69B-A7D0A7108C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1559872"/>
          </a:xfrm>
        </p:spPr>
        <p:txBody>
          <a:bodyPr>
            <a:normAutofit fontScale="90000"/>
          </a:bodyPr>
          <a:lstStyle/>
          <a:p>
            <a:r>
              <a:rPr lang="ko-KR" altLang="en-US" sz="5000" dirty="0"/>
              <a:t>한글 </a:t>
            </a:r>
            <a:r>
              <a:rPr lang="en-US" altLang="ko-KR" sz="5000" dirty="0"/>
              <a:t>OCR </a:t>
            </a:r>
            <a:r>
              <a:rPr lang="ko-KR" altLang="en-US" sz="5000" dirty="0"/>
              <a:t>고성능 처리기 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DE1C73-5847-4DD0-BA14-A53AFC870F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4768" y="3985261"/>
            <a:ext cx="6858000" cy="1145540"/>
          </a:xfrm>
        </p:spPr>
        <p:txBody>
          <a:bodyPr/>
          <a:lstStyle/>
          <a:p>
            <a:r>
              <a:rPr lang="ko-KR" altLang="en-US"/>
              <a:t>이름 </a:t>
            </a:r>
            <a:r>
              <a:rPr lang="en-US" altLang="ko-KR"/>
              <a:t>: </a:t>
            </a:r>
            <a:r>
              <a:rPr lang="ko-KR" altLang="en-US"/>
              <a:t>홍길동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4EFD4A0-4DD1-4C2A-8E1D-BDF94560DC72}"/>
              </a:ext>
            </a:extLst>
          </p:cNvPr>
          <p:cNvCxnSpPr>
            <a:cxnSpLocks/>
          </p:cNvCxnSpPr>
          <p:nvPr/>
        </p:nvCxnSpPr>
        <p:spPr>
          <a:xfrm>
            <a:off x="685800" y="2872740"/>
            <a:ext cx="7772400" cy="0"/>
          </a:xfrm>
          <a:prstGeom prst="line">
            <a:avLst/>
          </a:prstGeom>
          <a:ln>
            <a:solidFill>
              <a:srgbClr val="D5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3">
            <a:extLst>
              <a:ext uri="{FF2B5EF4-FFF2-40B4-BE49-F238E27FC236}">
                <a16:creationId xmlns:a16="http://schemas.microsoft.com/office/drawing/2014/main" id="{B0041B9E-2860-4980-BADF-1FBE310883CB}"/>
              </a:ext>
            </a:extLst>
          </p:cNvPr>
          <p:cNvSpPr txBox="1"/>
          <p:nvPr/>
        </p:nvSpPr>
        <p:spPr>
          <a:xfrm>
            <a:off x="346372" y="196307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bg1"/>
                </a:solidFill>
                <a:latin typeface="Arial Narrow" panose="020B0606020202030204" pitchFamily="34" charset="0"/>
              </a:rPr>
              <a:t>2020.09.23</a:t>
            </a:r>
            <a:endParaRPr lang="ko-KR" alt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066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C6F15F-261B-42F2-A0F2-EA3F62A2D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6497881-8AE9-4DCA-BB70-69EC56E7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모델 아키텍처</a:t>
            </a:r>
          </a:p>
        </p:txBody>
      </p:sp>
      <p:pic>
        <p:nvPicPr>
          <p:cNvPr id="4" name="Picture 2" descr="art">
            <a:extLst>
              <a:ext uri="{FF2B5EF4-FFF2-40B4-BE49-F238E27FC236}">
                <a16:creationId xmlns:a16="http://schemas.microsoft.com/office/drawing/2014/main" id="{73F7EC9C-B279-4B40-BA72-4C882ABB1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590" y="1927894"/>
            <a:ext cx="5910113" cy="4247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924E3D1-119A-492D-BDDB-DF5FFAC4C06D}"/>
              </a:ext>
            </a:extLst>
          </p:cNvPr>
          <p:cNvSpPr/>
          <p:nvPr/>
        </p:nvSpPr>
        <p:spPr>
          <a:xfrm>
            <a:off x="304800" y="1340869"/>
            <a:ext cx="6644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+mn-ea"/>
              </a:rPr>
              <a:t>□ 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Transformer OCR 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모델 적용 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: 2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개의 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Cascade Module</a:t>
            </a:r>
            <a:br>
              <a:rPr lang="en-US" altLang="ko-KR" b="1" dirty="0">
                <a:solidFill>
                  <a:srgbClr val="000000"/>
                </a:solidFill>
                <a:latin typeface="+mn-ea"/>
              </a:rPr>
            </a:br>
            <a:r>
              <a:rPr lang="en-US" altLang="ko-KR" dirty="0">
                <a:solidFill>
                  <a:srgbClr val="000000"/>
                </a:solidFill>
                <a:latin typeface="+mn-ea"/>
              </a:rPr>
              <a:t>     - Feature Extraction Module</a:t>
            </a:r>
            <a:br>
              <a:rPr lang="en-US" altLang="ko-KR" dirty="0">
                <a:solidFill>
                  <a:srgbClr val="000000"/>
                </a:solidFill>
                <a:latin typeface="+mn-ea"/>
              </a:rPr>
            </a:br>
            <a:r>
              <a:rPr lang="en-US" altLang="ko-KR" dirty="0">
                <a:solidFill>
                  <a:srgbClr val="000000"/>
                </a:solidFill>
                <a:latin typeface="+mn-ea"/>
              </a:rPr>
              <a:t>     - Transformer Module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을 사용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5389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C6F15F-261B-42F2-A0F2-EA3F62A2D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6497881-8AE9-4DCA-BB70-69EC56E7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모델 아키텍처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24E3D1-119A-492D-BDDB-DF5FFAC4C06D}"/>
              </a:ext>
            </a:extLst>
          </p:cNvPr>
          <p:cNvSpPr/>
          <p:nvPr/>
        </p:nvSpPr>
        <p:spPr>
          <a:xfrm>
            <a:off x="304800" y="1340869"/>
            <a:ext cx="66446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+mn-ea"/>
              </a:rPr>
              <a:t>□ 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Transformer OCR 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모델 적용 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: 2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개의 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Cascade Module</a:t>
            </a:r>
            <a:br>
              <a:rPr lang="en-US" altLang="ko-KR" b="1" dirty="0">
                <a:solidFill>
                  <a:srgbClr val="000000"/>
                </a:solidFill>
                <a:latin typeface="+mn-ea"/>
              </a:rPr>
            </a:br>
            <a:r>
              <a:rPr lang="en-US" altLang="ko-KR" dirty="0">
                <a:solidFill>
                  <a:srgbClr val="000000"/>
                </a:solidFill>
                <a:latin typeface="+mn-ea"/>
              </a:rPr>
              <a:t>     - Feature Extraction Module</a:t>
            </a:r>
            <a:br>
              <a:rPr lang="en-US" altLang="ko-KR" dirty="0">
                <a:solidFill>
                  <a:srgbClr val="000000"/>
                </a:solidFill>
                <a:latin typeface="+mn-ea"/>
              </a:rPr>
            </a:br>
            <a:r>
              <a:rPr lang="en-US" altLang="ko-KR" dirty="0">
                <a:solidFill>
                  <a:srgbClr val="000000"/>
                </a:solidFill>
                <a:latin typeface="+mn-ea"/>
              </a:rPr>
              <a:t>     - Transformer Module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을 사용</a:t>
            </a:r>
            <a:endParaRPr lang="ko-KR" altLang="en-US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78" y="2733979"/>
            <a:ext cx="4726212" cy="27062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968" y="1789958"/>
            <a:ext cx="3922809" cy="393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03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C6F15F-261B-42F2-A0F2-EA3F62A2D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6497881-8AE9-4DCA-BB70-69EC56E7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모델 아키텍처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24E3D1-119A-492D-BDDB-DF5FFAC4C06D}"/>
              </a:ext>
            </a:extLst>
          </p:cNvPr>
          <p:cNvSpPr/>
          <p:nvPr/>
        </p:nvSpPr>
        <p:spPr>
          <a:xfrm>
            <a:off x="304800" y="1340869"/>
            <a:ext cx="6644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+mn-ea"/>
              </a:rPr>
              <a:t>□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AIHUB </a:t>
            </a:r>
            <a:r>
              <a:rPr lang="ko-KR" altLang="en-US" b="1" dirty="0" err="1">
                <a:solidFill>
                  <a:srgbClr val="000000"/>
                </a:solidFill>
                <a:latin typeface="+mn-ea"/>
              </a:rPr>
              <a:t>데이터셋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 전처리 </a:t>
            </a:r>
            <a:endParaRPr lang="ko-KR" altLang="en-US" b="1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13560"/>
            <a:ext cx="84105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67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C6F15F-261B-42F2-A0F2-EA3F62A2D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9" y="358140"/>
            <a:ext cx="8309827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33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C6F15F-261B-42F2-A0F2-EA3F62A2D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6497881-8AE9-4DCA-BB70-69EC56E7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작업 및 성능 개선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EA7E57-27DC-49EC-BFD3-FAFEFE9219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36" y="1666249"/>
            <a:ext cx="2813406" cy="17817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9B3882F-C2B7-4329-9A80-6B8644BC85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448" y="1666249"/>
            <a:ext cx="2537312" cy="178038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DBD7F7-C94E-404B-B5CF-CA834AA425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2" b="37839"/>
          <a:stretch/>
        </p:blipFill>
        <p:spPr>
          <a:xfrm>
            <a:off x="1626501" y="4008167"/>
            <a:ext cx="5531206" cy="22783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FED309-2954-4002-B6E1-0E4935E258B7}"/>
              </a:ext>
            </a:extLst>
          </p:cNvPr>
          <p:cNvSpPr txBox="1"/>
          <p:nvPr/>
        </p:nvSpPr>
        <p:spPr>
          <a:xfrm>
            <a:off x="354750" y="1230074"/>
            <a:ext cx="1912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①Text Detection</a:t>
            </a:r>
            <a:endParaRPr lang="ko-KR" altLang="en-US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EEE3B3-49D2-44BE-9510-75D4E1FC3A95}"/>
              </a:ext>
            </a:extLst>
          </p:cNvPr>
          <p:cNvSpPr txBox="1"/>
          <p:nvPr/>
        </p:nvSpPr>
        <p:spPr>
          <a:xfrm>
            <a:off x="3442471" y="1230074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②Text Mask</a:t>
            </a:r>
            <a:endParaRPr lang="ko-KR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75D516-83ED-4375-9FED-FB297F0C0037}"/>
              </a:ext>
            </a:extLst>
          </p:cNvPr>
          <p:cNvSpPr txBox="1"/>
          <p:nvPr/>
        </p:nvSpPr>
        <p:spPr>
          <a:xfrm>
            <a:off x="5724966" y="1230074"/>
            <a:ext cx="2146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③Text Recognition</a:t>
            </a:r>
            <a:endParaRPr lang="ko-KR" altLang="en-US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6D8E73-A835-4A53-86E7-E47DDD80BC79}"/>
              </a:ext>
            </a:extLst>
          </p:cNvPr>
          <p:cNvSpPr txBox="1"/>
          <p:nvPr/>
        </p:nvSpPr>
        <p:spPr>
          <a:xfrm>
            <a:off x="354750" y="3543430"/>
            <a:ext cx="308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④Text Kor. Recognition</a:t>
            </a:r>
            <a:endParaRPr lang="ko-KR" altLang="en-US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4" t="6247" r="13428" b="35955"/>
          <a:stretch/>
        </p:blipFill>
        <p:spPr>
          <a:xfrm>
            <a:off x="5797906" y="1666249"/>
            <a:ext cx="3108607" cy="178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8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C6F15F-261B-42F2-A0F2-EA3F62A2D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6497881-8AE9-4DCA-BB70-69EC56E7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작업 및 성능 개선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75D516-83ED-4375-9FED-FB297F0C0037}"/>
              </a:ext>
            </a:extLst>
          </p:cNvPr>
          <p:cNvSpPr txBox="1"/>
          <p:nvPr/>
        </p:nvSpPr>
        <p:spPr>
          <a:xfrm>
            <a:off x="467166" y="1667369"/>
            <a:ext cx="191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Text Recognition</a:t>
            </a:r>
            <a:endParaRPr lang="ko-KR" altLang="en-US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6D8E73-A835-4A53-86E7-E47DDD80BC79}"/>
              </a:ext>
            </a:extLst>
          </p:cNvPr>
          <p:cNvSpPr txBox="1"/>
          <p:nvPr/>
        </p:nvSpPr>
        <p:spPr>
          <a:xfrm>
            <a:off x="4572000" y="1667369"/>
            <a:ext cx="308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n-ea"/>
              </a:rPr>
              <a:t>Text Kor. Recognition</a:t>
            </a:r>
            <a:endParaRPr lang="ko-KR" altLang="en-US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9" r="15255"/>
          <a:stretch/>
        </p:blipFill>
        <p:spPr>
          <a:xfrm>
            <a:off x="467167" y="2159515"/>
            <a:ext cx="3981680" cy="34183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rcRect l="17509" r="14152"/>
          <a:stretch/>
        </p:blipFill>
        <p:spPr>
          <a:xfrm>
            <a:off x="4701286" y="2159515"/>
            <a:ext cx="3988739" cy="341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38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C6F15F-261B-42F2-A0F2-EA3F62A2D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6497881-8AE9-4DCA-BB70-69EC56E7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작업 및 성능 개선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2B9B1E-A93B-4E3B-AD2F-8E67D1AF9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516" y="1943297"/>
            <a:ext cx="3298884" cy="18655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DBC56E-D96E-43B0-837B-B584DE793B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85" y="1841641"/>
            <a:ext cx="3060704" cy="19763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02EB24-4EF0-4EB1-B109-D07736FC5D6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30" y="4552514"/>
            <a:ext cx="3197654" cy="179368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7865318-97C4-48BE-8AFF-B21F527CB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4017" y="4480621"/>
            <a:ext cx="3486150" cy="1865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EB4ADA-A524-4421-A729-7C9AE1C7FC45}"/>
              </a:ext>
            </a:extLst>
          </p:cNvPr>
          <p:cNvSpPr txBox="1"/>
          <p:nvPr/>
        </p:nvSpPr>
        <p:spPr>
          <a:xfrm>
            <a:off x="1546285" y="1425711"/>
            <a:ext cx="187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en-US" altLang="ko-KR" dirty="0"/>
              <a:t>Text Detection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BD1882-B806-4D5A-AC5B-B47688AE5EC7}"/>
              </a:ext>
            </a:extLst>
          </p:cNvPr>
          <p:cNvSpPr txBox="1"/>
          <p:nvPr/>
        </p:nvSpPr>
        <p:spPr>
          <a:xfrm>
            <a:off x="5951048" y="1373151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en-US" altLang="ko-KR" dirty="0"/>
              <a:t>Text Mask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63DFD-6229-4E4A-BEEF-E719F6F564FD}"/>
              </a:ext>
            </a:extLst>
          </p:cNvPr>
          <p:cNvSpPr txBox="1"/>
          <p:nvPr/>
        </p:nvSpPr>
        <p:spPr>
          <a:xfrm>
            <a:off x="1640174" y="4007448"/>
            <a:ext cx="2121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en-US" altLang="ko-KR" dirty="0"/>
              <a:t>Text Recognition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F6A260-1ADF-4969-96A7-CE11FCCC3A8A}"/>
              </a:ext>
            </a:extLst>
          </p:cNvPr>
          <p:cNvSpPr txBox="1"/>
          <p:nvPr/>
        </p:nvSpPr>
        <p:spPr>
          <a:xfrm>
            <a:off x="5604653" y="4066685"/>
            <a:ext cx="259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</a:t>
            </a:r>
            <a:r>
              <a:rPr lang="en-US" altLang="ko-KR" dirty="0"/>
              <a:t>Text Kor. Recognition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825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C6F15F-261B-42F2-A0F2-EA3F62A2D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6497881-8AE9-4DCA-BB70-69EC56E7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결과 및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A7B5C9-BD30-4A1A-A772-D1133F525347}"/>
              </a:ext>
            </a:extLst>
          </p:cNvPr>
          <p:cNvSpPr/>
          <p:nvPr/>
        </p:nvSpPr>
        <p:spPr>
          <a:xfrm>
            <a:off x="304800" y="1340869"/>
            <a:ext cx="72961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+mn-ea"/>
              </a:rPr>
              <a:t>□ 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실험환경</a:t>
            </a:r>
            <a:br>
              <a:rPr lang="en-US" altLang="ko-KR" dirty="0">
                <a:solidFill>
                  <a:srgbClr val="000000"/>
                </a:solidFill>
                <a:latin typeface="+mn-ea"/>
              </a:rPr>
            </a:b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- </a:t>
            </a:r>
            <a:r>
              <a:rPr lang="en-US" altLang="ko-KR" sz="1400" dirty="0" err="1">
                <a:solidFill>
                  <a:srgbClr val="000000"/>
                </a:solidFill>
                <a:latin typeface="+mn-ea"/>
              </a:rPr>
              <a:t>Pytoch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Text Recognition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과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Transformer OCR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모델 적용</a:t>
            </a:r>
            <a:br>
              <a:rPr lang="en-US" altLang="ko-KR" sz="1400" dirty="0">
                <a:solidFill>
                  <a:srgbClr val="000000"/>
                </a:solidFill>
                <a:latin typeface="+mn-ea"/>
              </a:rPr>
            </a:b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-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영문 및 한글 적용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배치 사이즈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192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영문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1900 Epoch), (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한글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140 Epoch) 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-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평가 모델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7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개 중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6, 7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번이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AI-Hub (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한글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)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및 임의 수집 데이터 적용 평가 결과 임</a:t>
            </a:r>
            <a:endParaRPr lang="ko-KR" altLang="en-US" sz="14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10617A-9781-4B3F-A7CC-D016A62B9D46}"/>
              </a:ext>
            </a:extLst>
          </p:cNvPr>
          <p:cNvSpPr/>
          <p:nvPr/>
        </p:nvSpPr>
        <p:spPr>
          <a:xfrm>
            <a:off x="304800" y="2408584"/>
            <a:ext cx="82105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+mn-ea"/>
              </a:rPr>
              <a:t>□ 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결과</a:t>
            </a:r>
            <a:br>
              <a:rPr lang="en-US" altLang="ko-KR" dirty="0">
                <a:solidFill>
                  <a:srgbClr val="000000"/>
                </a:solidFill>
                <a:latin typeface="+mn-ea"/>
              </a:rPr>
            </a:b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- Transformer OCR Method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적용이 영문과 한글 모두 상대적으로 우수한 결과를 보임</a:t>
            </a:r>
            <a:endParaRPr lang="en-US" altLang="ko-KR" sz="1400" dirty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 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영문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99.8, </a:t>
            </a:r>
            <a:r>
              <a:rPr lang="ko-KR" altLang="en-US" sz="1400" dirty="0">
                <a:solidFill>
                  <a:srgbClr val="FF0000"/>
                </a:solidFill>
                <a:latin typeface="+mn-ea"/>
              </a:rPr>
              <a:t>한글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99.35</a:t>
            </a:r>
          </a:p>
          <a:p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   - Weights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와 </a:t>
            </a: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Data sets 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</a:rPr>
              <a:t>에 영향분석과 미세 조정 연구가 요구됨</a:t>
            </a:r>
            <a:endParaRPr lang="ko-KR" altLang="en-US" sz="1400" dirty="0">
              <a:latin typeface="+mn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5910210-DCB9-4534-956D-ACAE9AA3F6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175075"/>
              </p:ext>
            </p:extLst>
          </p:nvPr>
        </p:nvGraphicFramePr>
        <p:xfrm>
          <a:off x="535516" y="3959013"/>
          <a:ext cx="7886701" cy="21335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5360">
                  <a:extLst>
                    <a:ext uri="{9D8B030D-6E8A-4147-A177-3AD203B41FA5}">
                      <a16:colId xmlns:a16="http://schemas.microsoft.com/office/drawing/2014/main" val="3291285407"/>
                    </a:ext>
                  </a:extLst>
                </a:gridCol>
                <a:gridCol w="1914224">
                  <a:extLst>
                    <a:ext uri="{9D8B030D-6E8A-4147-A177-3AD203B41FA5}">
                      <a16:colId xmlns:a16="http://schemas.microsoft.com/office/drawing/2014/main" val="1390575525"/>
                    </a:ext>
                  </a:extLst>
                </a:gridCol>
                <a:gridCol w="403661">
                  <a:extLst>
                    <a:ext uri="{9D8B030D-6E8A-4147-A177-3AD203B41FA5}">
                      <a16:colId xmlns:a16="http://schemas.microsoft.com/office/drawing/2014/main" val="4021577043"/>
                    </a:ext>
                  </a:extLst>
                </a:gridCol>
                <a:gridCol w="2080459">
                  <a:extLst>
                    <a:ext uri="{9D8B030D-6E8A-4147-A177-3AD203B41FA5}">
                      <a16:colId xmlns:a16="http://schemas.microsoft.com/office/drawing/2014/main" val="164142738"/>
                    </a:ext>
                  </a:extLst>
                </a:gridCol>
                <a:gridCol w="1211580">
                  <a:extLst>
                    <a:ext uri="{9D8B030D-6E8A-4147-A177-3AD203B41FA5}">
                      <a16:colId xmlns:a16="http://schemas.microsoft.com/office/drawing/2014/main" val="3157854601"/>
                    </a:ext>
                  </a:extLst>
                </a:gridCol>
                <a:gridCol w="769620">
                  <a:extLst>
                    <a:ext uri="{9D8B030D-6E8A-4147-A177-3AD203B41FA5}">
                      <a16:colId xmlns:a16="http://schemas.microsoft.com/office/drawing/2014/main" val="3888492772"/>
                    </a:ext>
                  </a:extLst>
                </a:gridCol>
                <a:gridCol w="617220">
                  <a:extLst>
                    <a:ext uri="{9D8B030D-6E8A-4147-A177-3AD203B41FA5}">
                      <a16:colId xmlns:a16="http://schemas.microsoft.com/office/drawing/2014/main" val="2679602423"/>
                    </a:ext>
                  </a:extLst>
                </a:gridCol>
                <a:gridCol w="634577">
                  <a:extLst>
                    <a:ext uri="{9D8B030D-6E8A-4147-A177-3AD203B41FA5}">
                      <a16:colId xmlns:a16="http://schemas.microsoft.com/office/drawing/2014/main" val="2261161156"/>
                    </a:ext>
                  </a:extLst>
                </a:gridCol>
              </a:tblGrid>
              <a:tr h="2370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모델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언어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가중치 파일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effectLst/>
                          <a:latin typeface="+mn-ea"/>
                          <a:ea typeface="+mn-ea"/>
                        </a:rPr>
                        <a:t>데이터셋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수량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정확도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effectLst/>
                          <a:latin typeface="+mn-ea"/>
                          <a:ea typeface="+mn-ea"/>
                        </a:rPr>
                        <a:t>비고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741481"/>
                  </a:ext>
                </a:extLst>
              </a:tr>
              <a:tr h="47413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 dirty="0">
                          <a:effectLst/>
                          <a:latin typeface="+mn-ea"/>
                          <a:ea typeface="+mn-ea"/>
                        </a:rPr>
                        <a:t>CRAFT(Character Region Awareness for Text Detection)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effectLst/>
                          <a:latin typeface="+mn-ea"/>
                          <a:ea typeface="+mn-ea"/>
                        </a:rPr>
                        <a:t>craft_mlt_25k.pth (81mb)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+mn-ea"/>
                          <a:ea typeface="+mn-ea"/>
                        </a:rPr>
                        <a:t>ICDAR 2013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561(420/141)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93.1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extLst>
                  <a:ext uri="{0D108BD9-81ED-4DB2-BD59-A6C34878D82A}">
                    <a16:rowId xmlns:a16="http://schemas.microsoft.com/office/drawing/2014/main" val="2302396873"/>
                  </a:ext>
                </a:extLst>
              </a:tr>
              <a:tr h="237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 dirty="0">
                          <a:effectLst/>
                          <a:latin typeface="+mn-ea"/>
                          <a:ea typeface="+mn-ea"/>
                        </a:rPr>
                        <a:t>deep-text-recognition-benchmark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영어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 dirty="0">
                          <a:effectLst/>
                          <a:latin typeface="+mn-ea"/>
                          <a:ea typeface="+mn-ea"/>
                        </a:rPr>
                        <a:t>TPS-</a:t>
                      </a:r>
                      <a:r>
                        <a:rPr lang="en-US" sz="900" b="0" u="none" strike="noStrike" dirty="0" err="1">
                          <a:effectLst/>
                          <a:latin typeface="+mn-ea"/>
                          <a:ea typeface="+mn-ea"/>
                        </a:rPr>
                        <a:t>ResNet</a:t>
                      </a:r>
                      <a:r>
                        <a:rPr lang="en-US" sz="900" b="0" u="none" strike="noStrike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sz="900" b="0" u="none" strike="noStrike" dirty="0" err="1">
                          <a:effectLst/>
                          <a:latin typeface="+mn-ea"/>
                          <a:ea typeface="+mn-ea"/>
                        </a:rPr>
                        <a:t>BiLSTM-Attn.pth</a:t>
                      </a:r>
                      <a:r>
                        <a:rPr lang="en-US" sz="900" b="0" u="none" strike="noStrike" dirty="0">
                          <a:effectLst/>
                          <a:latin typeface="+mn-ea"/>
                          <a:ea typeface="+mn-ea"/>
                        </a:rPr>
                        <a:t>(194mb)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>
                          <a:effectLst/>
                          <a:latin typeface="+mn-ea"/>
                          <a:ea typeface="+mn-ea"/>
                        </a:rPr>
                        <a:t>MJ-ST(22GB) / IIIT5K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effectLst/>
                          <a:latin typeface="+mn-ea"/>
                          <a:ea typeface="+mn-ea"/>
                        </a:rPr>
                        <a:t>3,000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effectLst/>
                          <a:latin typeface="+mn-ea"/>
                          <a:ea typeface="+mn-ea"/>
                        </a:rPr>
                        <a:t>87.9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extLst>
                  <a:ext uri="{0D108BD9-81ED-4DB2-BD59-A6C34878D82A}">
                    <a16:rowId xmlns:a16="http://schemas.microsoft.com/office/drawing/2014/main" val="634462447"/>
                  </a:ext>
                </a:extLst>
              </a:tr>
              <a:tr h="237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+mn-ea"/>
                          <a:ea typeface="+mn-ea"/>
                        </a:rPr>
                        <a:t>3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effectLst/>
                          <a:latin typeface="+mn-ea"/>
                          <a:ea typeface="+mn-ea"/>
                        </a:rPr>
                        <a:t>ocr_kor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+mn-ea"/>
                          <a:ea typeface="+mn-ea"/>
                        </a:rPr>
                        <a:t>한국어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 dirty="0">
                          <a:effectLst/>
                          <a:latin typeface="+mn-ea"/>
                          <a:ea typeface="+mn-ea"/>
                        </a:rPr>
                        <a:t>TPS-VGG-</a:t>
                      </a:r>
                      <a:r>
                        <a:rPr lang="en-US" sz="900" b="0" u="none" strike="noStrike" dirty="0" err="1">
                          <a:effectLst/>
                          <a:latin typeface="+mn-ea"/>
                          <a:ea typeface="+mn-ea"/>
                        </a:rPr>
                        <a:t>BiLSTM</a:t>
                      </a:r>
                      <a:r>
                        <a:rPr lang="en-US" sz="900" b="0" u="none" strike="noStrike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sz="900" b="0" u="none" strike="noStrike" dirty="0" err="1">
                          <a:effectLst/>
                          <a:latin typeface="+mn-ea"/>
                          <a:ea typeface="+mn-ea"/>
                        </a:rPr>
                        <a:t>Attn.pth</a:t>
                      </a:r>
                      <a:r>
                        <a:rPr lang="en-US" sz="900" b="0" u="none" strike="noStrike" dirty="0">
                          <a:effectLst/>
                          <a:latin typeface="+mn-ea"/>
                          <a:ea typeface="+mn-ea"/>
                        </a:rPr>
                        <a:t> (48mb)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+mn-ea"/>
                          <a:ea typeface="+mn-ea"/>
                        </a:rPr>
                        <a:t>폰트기반생성</a:t>
                      </a:r>
                      <a:r>
                        <a:rPr lang="en-US" altLang="ko-KR" sz="900" b="0" u="none" strike="noStrike">
                          <a:effectLst/>
                          <a:latin typeface="+mn-ea"/>
                          <a:ea typeface="+mn-ea"/>
                        </a:rPr>
                        <a:t>(2:1)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effectLst/>
                          <a:latin typeface="+mn-ea"/>
                          <a:ea typeface="+mn-ea"/>
                        </a:rPr>
                        <a:t>27,000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effectLst/>
                          <a:latin typeface="+mn-ea"/>
                          <a:ea typeface="+mn-ea"/>
                        </a:rPr>
                        <a:t>88.24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extLst>
                  <a:ext uri="{0D108BD9-81ED-4DB2-BD59-A6C34878D82A}">
                    <a16:rowId xmlns:a16="http://schemas.microsoft.com/office/drawing/2014/main" val="3302129716"/>
                  </a:ext>
                </a:extLst>
              </a:tr>
              <a:tr h="237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effectLst/>
                          <a:latin typeface="+mn-ea"/>
                          <a:ea typeface="+mn-ea"/>
                        </a:rPr>
                        <a:t>TransformerOCR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+mn-ea"/>
                          <a:ea typeface="+mn-ea"/>
                        </a:rPr>
                        <a:t>영어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 dirty="0">
                          <a:effectLst/>
                          <a:latin typeface="+mn-ea"/>
                          <a:ea typeface="+mn-ea"/>
                        </a:rPr>
                        <a:t>00001900_0.011859.pth (214mb)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effectLst/>
                          <a:latin typeface="+mn-ea"/>
                          <a:ea typeface="+mn-ea"/>
                        </a:rPr>
                        <a:t>IIIT5K-Train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effectLst/>
                          <a:latin typeface="+mn-ea"/>
                          <a:ea typeface="+mn-ea"/>
                        </a:rPr>
                        <a:t>2,000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effectLst/>
                          <a:latin typeface="+mn-ea"/>
                          <a:ea typeface="+mn-ea"/>
                        </a:rPr>
                        <a:t>7.9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effectLst/>
                          <a:latin typeface="+mn-ea"/>
                          <a:ea typeface="+mn-ea"/>
                        </a:rPr>
                        <a:t>1842/2000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extLst>
                  <a:ext uri="{0D108BD9-81ED-4DB2-BD59-A6C34878D82A}">
                    <a16:rowId xmlns:a16="http://schemas.microsoft.com/office/drawing/2014/main" val="1802074839"/>
                  </a:ext>
                </a:extLst>
              </a:tr>
              <a:tr h="237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effectLst/>
                          <a:latin typeface="+mn-ea"/>
                          <a:ea typeface="+mn-ea"/>
                        </a:rPr>
                        <a:t>TransformerOCR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+mn-ea"/>
                          <a:ea typeface="+mn-ea"/>
                        </a:rPr>
                        <a:t>영어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 dirty="0">
                          <a:effectLst/>
                          <a:latin typeface="+mn-ea"/>
                          <a:ea typeface="+mn-ea"/>
                        </a:rPr>
                        <a:t>00001900_0.011859.pth (214mb)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effectLst/>
                          <a:latin typeface="+mn-ea"/>
                          <a:ea typeface="+mn-ea"/>
                        </a:rPr>
                        <a:t>IIIT5K-Test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3,000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99.8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effectLst/>
                          <a:latin typeface="+mn-ea"/>
                          <a:ea typeface="+mn-ea"/>
                        </a:rPr>
                        <a:t>6/3000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/>
                </a:tc>
                <a:extLst>
                  <a:ext uri="{0D108BD9-81ED-4DB2-BD59-A6C34878D82A}">
                    <a16:rowId xmlns:a16="http://schemas.microsoft.com/office/drawing/2014/main" val="545013793"/>
                  </a:ext>
                </a:extLst>
              </a:tr>
              <a:tr h="237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 dirty="0">
                          <a:effectLst/>
                          <a:latin typeface="+mn-ea"/>
                          <a:ea typeface="+mn-ea"/>
                        </a:rPr>
                        <a:t>6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 dirty="0" err="1">
                          <a:effectLst/>
                          <a:latin typeface="+mn-ea"/>
                          <a:ea typeface="+mn-ea"/>
                        </a:rPr>
                        <a:t>TransformerOCR_KOR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 dirty="0">
                          <a:effectLst/>
                          <a:latin typeface="+mn-ea"/>
                          <a:ea typeface="+mn-ea"/>
                        </a:rPr>
                        <a:t>한국어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 dirty="0">
                          <a:effectLst/>
                          <a:latin typeface="+mn-ea"/>
                          <a:ea typeface="+mn-ea"/>
                        </a:rPr>
                        <a:t>00000140_0.018628.pth (217mb)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effectLst/>
                          <a:latin typeface="+mn-ea"/>
                          <a:ea typeface="+mn-ea"/>
                        </a:rPr>
                        <a:t>AIHUB-Train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>
                          <a:effectLst/>
                          <a:latin typeface="+mn-ea"/>
                          <a:ea typeface="+mn-ea"/>
                        </a:rPr>
                        <a:t>50,000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99.83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u="none" strike="noStrike" baseline="0" dirty="0">
                          <a:effectLst/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67/50000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5101378"/>
                  </a:ext>
                </a:extLst>
              </a:tr>
              <a:tr h="23706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u="none" strike="noStrike">
                          <a:effectLst/>
                          <a:latin typeface="+mn-ea"/>
                          <a:ea typeface="+mn-ea"/>
                        </a:rPr>
                        <a:t>7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>
                          <a:effectLst/>
                          <a:latin typeface="+mn-ea"/>
                          <a:ea typeface="+mn-ea"/>
                        </a:rPr>
                        <a:t>TransformerOCR_KOR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u="none" strike="noStrike">
                          <a:effectLst/>
                          <a:latin typeface="+mn-ea"/>
                          <a:ea typeface="+mn-ea"/>
                        </a:rPr>
                        <a:t>한국어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u="none" strike="noStrike" dirty="0">
                          <a:effectLst/>
                          <a:latin typeface="+mn-ea"/>
                          <a:ea typeface="+mn-ea"/>
                        </a:rPr>
                        <a:t>00000140_0.018628.pth (217mb)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u="none" strike="noStrike" dirty="0">
                          <a:effectLst/>
                          <a:latin typeface="+mn-ea"/>
                          <a:ea typeface="+mn-ea"/>
                        </a:rPr>
                        <a:t>AIHUB-Test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2,000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99.35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effectLst/>
                          <a:latin typeface="+mn-ea"/>
                          <a:ea typeface="+mn-ea"/>
                        </a:rPr>
                        <a:t>13/2000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5893" marR="5893" marT="5893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05020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29944E8-5C67-4D0A-9046-8C97EFE5ADFF}"/>
              </a:ext>
            </a:extLst>
          </p:cNvPr>
          <p:cNvSpPr txBox="1"/>
          <p:nvPr/>
        </p:nvSpPr>
        <p:spPr>
          <a:xfrm>
            <a:off x="421005" y="3544301"/>
            <a:ext cx="3989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u="sng" dirty="0">
                <a:latin typeface="+mn-ea"/>
              </a:rPr>
              <a:t>[ Text Recognition </a:t>
            </a:r>
            <a:r>
              <a:rPr lang="ko-KR" altLang="en-US" sz="1400" b="1" u="sng" dirty="0" err="1">
                <a:latin typeface="+mn-ea"/>
              </a:rPr>
              <a:t>모델별</a:t>
            </a:r>
            <a:r>
              <a:rPr lang="ko-KR" altLang="en-US" sz="1400" b="1" u="sng" dirty="0">
                <a:latin typeface="+mn-ea"/>
              </a:rPr>
              <a:t> 평가 결과 </a:t>
            </a:r>
            <a:r>
              <a:rPr lang="en-US" altLang="ko-KR" sz="1400" b="1" u="sng" dirty="0">
                <a:latin typeface="+mn-ea"/>
              </a:rPr>
              <a:t>]</a:t>
            </a:r>
            <a:endParaRPr lang="ko-KR" altLang="en-US" sz="1400" b="1" u="sng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5352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C6F15F-261B-42F2-A0F2-EA3F62A2D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6497881-8AE9-4DCA-BB70-69EC56E7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결론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DC4613-6C7C-4D1B-AECE-DECB9A5B7B65}"/>
              </a:ext>
            </a:extLst>
          </p:cNvPr>
          <p:cNvSpPr/>
          <p:nvPr/>
        </p:nvSpPr>
        <p:spPr>
          <a:xfrm>
            <a:off x="601134" y="1686448"/>
            <a:ext cx="791421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FF0000"/>
                </a:solidFill>
                <a:latin typeface="+mn-ea"/>
              </a:rPr>
              <a:t>Transformer</a:t>
            </a:r>
            <a:r>
              <a:rPr lang="ko-KR" altLang="en-US" b="1" dirty="0">
                <a:solidFill>
                  <a:srgbClr val="FF0000"/>
                </a:solidFill>
                <a:latin typeface="+mn-ea"/>
              </a:rPr>
              <a:t>에 기초한 매우 효과적인 한글 텍스트 인식 방법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을 개발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. </a:t>
            </a:r>
          </a:p>
          <a:p>
            <a:pPr>
              <a:spcBef>
                <a:spcPts val="600"/>
              </a:spcBef>
            </a:pP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  -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영문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한글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, Transformer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적용 방법에 따른 구분 등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개의 벤치마크</a:t>
            </a:r>
            <a:br>
              <a:rPr lang="en-US" altLang="ko-KR" sz="1600" dirty="0">
                <a:solidFill>
                  <a:srgbClr val="000000"/>
                </a:solidFill>
                <a:latin typeface="+mn-ea"/>
              </a:rPr>
            </a:b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  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600" dirty="0" err="1">
                <a:solidFill>
                  <a:srgbClr val="000000"/>
                </a:solidFill>
                <a:latin typeface="+mn-ea"/>
              </a:rPr>
              <a:t>데이터셋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 실험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에서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영문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한글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99%</a:t>
            </a:r>
            <a:r>
              <a:rPr lang="ko-KR" altLang="en-US" sz="1600" dirty="0">
                <a:solidFill>
                  <a:srgbClr val="FF0000"/>
                </a:solidFill>
                <a:latin typeface="+mn-ea"/>
              </a:rPr>
              <a:t>의 놀라운 성과달성</a:t>
            </a:r>
            <a:br>
              <a:rPr lang="en-US" altLang="ko-KR" sz="1600" dirty="0">
                <a:solidFill>
                  <a:srgbClr val="000000"/>
                </a:solidFill>
                <a:latin typeface="+mn-ea"/>
              </a:rPr>
            </a:b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    -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문자 회전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rgbClr val="000000"/>
                </a:solidFill>
                <a:latin typeface="+mn-ea"/>
              </a:rPr>
              <a:t>임의 글자체에 대해서도 인식 수준 </a:t>
            </a:r>
            <a:r>
              <a:rPr lang="en-US" altLang="ko-KR" sz="1600" dirty="0">
                <a:solidFill>
                  <a:srgbClr val="000000"/>
                </a:solidFill>
                <a:latin typeface="+mn-ea"/>
              </a:rPr>
              <a:t>90 %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00"/>
                </a:solidFill>
                <a:latin typeface="+mn-ea"/>
              </a:rPr>
              <a:t>Multi Language 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적용 가능성을 보여줌</a:t>
            </a:r>
            <a:endParaRPr lang="en-US" altLang="ko-KR" b="1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b="1" kern="0" dirty="0">
                <a:solidFill>
                  <a:srgbClr val="666666"/>
                </a:solidFill>
                <a:latin typeface="+mn-ea"/>
                <a:cs typeface="Times New Roman" panose="02020603050405020304" pitchFamily="18" charset="0"/>
              </a:rPr>
              <a:t>Robustness to Scale Variance</a:t>
            </a:r>
            <a:r>
              <a:rPr lang="ko-KR" altLang="en-US" b="1" kern="0" dirty="0">
                <a:solidFill>
                  <a:srgbClr val="666666"/>
                </a:solidFill>
                <a:latin typeface="+mn-ea"/>
                <a:cs typeface="Times New Roman" panose="02020603050405020304" pitchFamily="18" charset="0"/>
              </a:rPr>
              <a:t> 가능한 모델로 상대적으로 </a:t>
            </a:r>
            <a:r>
              <a:rPr lang="ko-KR" altLang="ko-KR" kern="0" dirty="0">
                <a:solidFill>
                  <a:srgbClr val="666666"/>
                </a:solidFill>
                <a:latin typeface="+mn-ea"/>
                <a:cs typeface="Arial" panose="020B0604020202020204" pitchFamily="34" charset="0"/>
              </a:rPr>
              <a:t>작은</a:t>
            </a:r>
            <a:r>
              <a:rPr lang="en-US" altLang="ko-KR" kern="0" dirty="0">
                <a:solidFill>
                  <a:srgbClr val="666666"/>
                </a:solidFill>
                <a:latin typeface="+mn-ea"/>
                <a:cs typeface="Times New Roman" panose="02020603050405020304" pitchFamily="18" charset="0"/>
              </a:rPr>
              <a:t> receptive field</a:t>
            </a:r>
            <a:r>
              <a:rPr lang="ko-KR" altLang="ko-KR" kern="0" dirty="0">
                <a:solidFill>
                  <a:srgbClr val="666666"/>
                </a:solidFill>
                <a:latin typeface="+mn-ea"/>
                <a:cs typeface="Arial" panose="020B0604020202020204" pitchFamily="34" charset="0"/>
              </a:rPr>
              <a:t>만으로도</a:t>
            </a:r>
            <a:r>
              <a:rPr lang="ko-KR" altLang="ko-KR" kern="0" dirty="0">
                <a:solidFill>
                  <a:srgbClr val="666666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ko-KR" kern="0" dirty="0">
                <a:solidFill>
                  <a:srgbClr val="666666"/>
                </a:solidFill>
                <a:latin typeface="+mn-ea"/>
                <a:cs typeface="Arial" panose="020B0604020202020204" pitchFamily="34" charset="0"/>
              </a:rPr>
              <a:t>단일</a:t>
            </a:r>
            <a:r>
              <a:rPr lang="en-US" altLang="ko-KR" kern="0" dirty="0">
                <a:solidFill>
                  <a:srgbClr val="666666"/>
                </a:solidFill>
                <a:latin typeface="+mn-ea"/>
                <a:cs typeface="Times New Roman" panose="02020603050405020304" pitchFamily="18" charset="0"/>
              </a:rPr>
              <a:t> character</a:t>
            </a:r>
            <a:r>
              <a:rPr lang="ko-KR" altLang="ko-KR" kern="0" dirty="0">
                <a:solidFill>
                  <a:srgbClr val="666666"/>
                </a:solidFill>
                <a:latin typeface="+mn-ea"/>
                <a:cs typeface="Arial" panose="020B0604020202020204" pitchFamily="34" charset="0"/>
              </a:rPr>
              <a:t>에</a:t>
            </a:r>
            <a:r>
              <a:rPr lang="ko-KR" altLang="ko-KR" kern="0" dirty="0">
                <a:solidFill>
                  <a:srgbClr val="666666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ko-KR" kern="0" dirty="0">
                <a:solidFill>
                  <a:srgbClr val="666666"/>
                </a:solidFill>
                <a:latin typeface="+mn-ea"/>
                <a:cs typeface="Arial" panose="020B0604020202020204" pitchFamily="34" charset="0"/>
              </a:rPr>
              <a:t>대해</a:t>
            </a:r>
            <a:r>
              <a:rPr lang="ko-KR" altLang="ko-KR" kern="0" dirty="0">
                <a:solidFill>
                  <a:srgbClr val="666666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ko-KR" kern="0" dirty="0">
                <a:solidFill>
                  <a:srgbClr val="666666"/>
                </a:solidFill>
                <a:latin typeface="+mn-ea"/>
                <a:cs typeface="Arial" panose="020B0604020202020204" pitchFamily="34" charset="0"/>
              </a:rPr>
              <a:t>커버</a:t>
            </a:r>
            <a:endParaRPr lang="en-US" altLang="ko-KR" kern="0" dirty="0">
              <a:solidFill>
                <a:srgbClr val="666666"/>
              </a:solidFill>
              <a:latin typeface="+mn-ea"/>
              <a:cs typeface="Arial" panose="020B0604020202020204" pitchFamily="34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  <a:latin typeface="+mn-ea"/>
              </a:rPr>
              <a:t>Transformer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의 공간적 학습 능력으로 글자체 환경 여건에 따른 인식 수준에 따른 분석이 가능하여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향후 글자체 크기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모호성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구부러짐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기울어짐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손 글씨 등의 보완적 연구 기틀을 마련함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4160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C6F15F-261B-42F2-A0F2-EA3F62A2D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6497881-8AE9-4DCA-BB70-69EC56E7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1B0F36-F5D9-429F-B73F-7E091BCF748A}"/>
              </a:ext>
            </a:extLst>
          </p:cNvPr>
          <p:cNvSpPr txBox="1"/>
          <p:nvPr/>
        </p:nvSpPr>
        <p:spPr>
          <a:xfrm>
            <a:off x="2449464" y="2741327"/>
            <a:ext cx="42450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>
                <a:latin typeface="+mn-ea"/>
              </a:rPr>
              <a:t>감사합니다</a:t>
            </a:r>
            <a:r>
              <a:rPr lang="en-US" altLang="ko-KR" sz="6000" dirty="0">
                <a:latin typeface="+mn-ea"/>
              </a:rPr>
              <a:t>.</a:t>
            </a:r>
            <a:endParaRPr lang="ko-KR" altLang="en-US" sz="6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119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C6F15F-261B-42F2-A0F2-EA3F62A2D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6497881-8AE9-4DCA-BB70-69EC56E7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55335C-3854-44DF-B11A-F579DC15D333}"/>
              </a:ext>
            </a:extLst>
          </p:cNvPr>
          <p:cNvSpPr txBox="1"/>
          <p:nvPr/>
        </p:nvSpPr>
        <p:spPr>
          <a:xfrm>
            <a:off x="2717796" y="1862667"/>
            <a:ext cx="3510320" cy="4078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spcBef>
                <a:spcPts val="600"/>
              </a:spcBef>
              <a:buAutoNum type="arabicPeriod"/>
            </a:pPr>
            <a:r>
              <a:rPr lang="ko-KR" altLang="en-US" sz="2800" dirty="0"/>
              <a:t>배경 및 필요성</a:t>
            </a:r>
            <a:endParaRPr lang="en-US" altLang="ko-KR" sz="2800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ko-KR" altLang="en-US" sz="2800" dirty="0"/>
              <a:t>최신 연구들</a:t>
            </a:r>
            <a:endParaRPr lang="en-US" altLang="ko-KR" sz="2800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ko-KR" altLang="en-US" sz="2800" dirty="0"/>
              <a:t>제안 </a:t>
            </a:r>
            <a:r>
              <a:rPr lang="en-US" altLang="ko-KR" sz="2800" dirty="0"/>
              <a:t>Method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sz="2800" dirty="0"/>
              <a:t>Data Sets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en-US" altLang="ko-KR" sz="2800" dirty="0"/>
              <a:t>Model Architecture</a:t>
            </a:r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ko-KR" altLang="en-US" sz="2800" dirty="0"/>
              <a:t>작업 및 성능개선</a:t>
            </a:r>
            <a:endParaRPr lang="en-US" altLang="ko-KR" sz="2800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ko-KR" altLang="en-US" sz="2800" dirty="0"/>
              <a:t>결과 및 분석</a:t>
            </a:r>
            <a:endParaRPr lang="en-US" altLang="ko-KR" sz="2800" dirty="0"/>
          </a:p>
          <a:p>
            <a:pPr marL="342900" indent="-342900">
              <a:spcBef>
                <a:spcPts val="600"/>
              </a:spcBef>
              <a:buAutoNum type="arabicPeriod"/>
            </a:pPr>
            <a:r>
              <a:rPr lang="ko-KR" altLang="en-US" sz="2800" dirty="0"/>
              <a:t>결론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1857648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C6F15F-261B-42F2-A0F2-EA3F62A2D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6497881-8AE9-4DCA-BB70-69EC56E7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배경 및 필요성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55335C-3854-44DF-B11A-F579DC15D333}"/>
              </a:ext>
            </a:extLst>
          </p:cNvPr>
          <p:cNvSpPr txBox="1"/>
          <p:nvPr/>
        </p:nvSpPr>
        <p:spPr>
          <a:xfrm>
            <a:off x="651419" y="1924341"/>
            <a:ext cx="8218147" cy="3954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영상 및 사진</a:t>
            </a:r>
            <a:r>
              <a:rPr lang="ko-KR" altLang="en-US" dirty="0">
                <a:latin typeface="+mn-ea"/>
              </a:rPr>
              <a:t>에 대한 한글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Text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인식과 활용</a:t>
            </a:r>
            <a:r>
              <a:rPr lang="ko-KR" altLang="en-US" dirty="0">
                <a:latin typeface="+mn-ea"/>
              </a:rPr>
              <a:t>에 대한 중요성이 점차 증대되고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있는데 비해 이에 대한 연구 및 성과의 진척은 부진함</a:t>
            </a:r>
            <a:endParaRPr lang="en-US" altLang="ko-KR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활용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자율주행 연구</a:t>
            </a:r>
            <a:r>
              <a:rPr lang="ko-KR" altLang="en-US" dirty="0">
                <a:latin typeface="+mn-ea"/>
              </a:rPr>
              <a:t>의 진전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장애인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주요 사진 판독</a:t>
            </a:r>
            <a:r>
              <a:rPr lang="ko-KR" altLang="en-US" dirty="0">
                <a:latin typeface="+mn-ea"/>
              </a:rPr>
              <a:t> 과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해석업무 증대</a:t>
            </a:r>
            <a:r>
              <a:rPr lang="ko-KR" altLang="en-US" dirty="0">
                <a:latin typeface="+mn-ea"/>
              </a:rPr>
              <a:t> 등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   - </a:t>
            </a:r>
            <a:r>
              <a:rPr lang="ko-KR" altLang="en-US" dirty="0">
                <a:latin typeface="+mn-ea"/>
              </a:rPr>
              <a:t>성과 </a:t>
            </a:r>
            <a:r>
              <a:rPr lang="en-US" altLang="ko-KR" dirty="0">
                <a:latin typeface="+mn-ea"/>
              </a:rPr>
              <a:t>: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영어권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OCR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의 인식률 증대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(85%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수준에서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99%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수준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)</a:t>
            </a: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국내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OCR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엔진의 경우 오히려 </a:t>
            </a:r>
            <a:r>
              <a:rPr lang="ko-KR" altLang="en-US" dirty="0" err="1">
                <a:solidFill>
                  <a:srgbClr val="FF0000"/>
                </a:solidFill>
                <a:latin typeface="+mn-ea"/>
              </a:rPr>
              <a:t>외산</a:t>
            </a:r>
            <a:r>
              <a:rPr lang="ko-KR" altLang="en-US" dirty="0" err="1">
                <a:latin typeface="+mn-ea"/>
              </a:rPr>
              <a:t>이</a:t>
            </a:r>
            <a:r>
              <a:rPr lang="ko-KR" altLang="en-US" dirty="0">
                <a:latin typeface="+mn-ea"/>
              </a:rPr>
              <a:t> 주도</a:t>
            </a:r>
            <a:endParaRPr lang="en-US" altLang="ko-KR" dirty="0">
              <a:latin typeface="+mn-ea"/>
            </a:endParaRP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한글 </a:t>
            </a:r>
            <a:r>
              <a:rPr lang="en-US" altLang="ko-KR" dirty="0">
                <a:latin typeface="+mn-ea"/>
              </a:rPr>
              <a:t>Text </a:t>
            </a:r>
            <a:r>
              <a:rPr lang="ko-KR" altLang="en-US" dirty="0">
                <a:latin typeface="+mn-ea"/>
              </a:rPr>
              <a:t>추출 및 인식과 함께 </a:t>
            </a:r>
            <a:r>
              <a:rPr lang="en-US" altLang="ko-KR" dirty="0">
                <a:latin typeface="+mn-ea"/>
              </a:rPr>
              <a:t>Text </a:t>
            </a:r>
            <a:r>
              <a:rPr lang="ko-KR" altLang="en-US" dirty="0">
                <a:latin typeface="+mn-ea"/>
              </a:rPr>
              <a:t>활용 영역의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Ent-to-End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자동처리</a:t>
            </a:r>
            <a:r>
              <a:rPr lang="ko-KR" altLang="en-US" dirty="0">
                <a:latin typeface="+mn-ea"/>
              </a:rPr>
              <a:t>로 </a:t>
            </a:r>
            <a:endParaRPr lang="en-US" altLang="ko-KR" dirty="0">
              <a:latin typeface="+mn-ea"/>
            </a:endParaRPr>
          </a:p>
          <a:p>
            <a:pPr>
              <a:spcBef>
                <a:spcPts val="600"/>
              </a:spcBef>
            </a:pPr>
            <a:r>
              <a:rPr lang="en-US" altLang="ko-KR" dirty="0">
                <a:latin typeface="+mn-ea"/>
              </a:rPr>
              <a:t>  </a:t>
            </a:r>
            <a:r>
              <a:rPr lang="ko-KR" altLang="en-US" dirty="0">
                <a:latin typeface="+mn-ea"/>
              </a:rPr>
              <a:t>오피스 업무 자동화 필요</a:t>
            </a:r>
            <a:endParaRPr lang="en-US" altLang="ko-KR" dirty="0">
              <a:latin typeface="+mn-ea"/>
            </a:endParaRP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한글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OCR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엔진 및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TEXT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처리</a:t>
            </a:r>
            <a:r>
              <a:rPr lang="ko-KR" altLang="en-US" dirty="0">
                <a:latin typeface="+mn-ea"/>
              </a:rPr>
              <a:t>기 개발을 위한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공개 인프라 제공</a:t>
            </a:r>
            <a:r>
              <a:rPr lang="ko-KR" altLang="en-US" dirty="0">
                <a:latin typeface="+mn-ea"/>
              </a:rPr>
              <a:t>이 미흡</a:t>
            </a:r>
            <a:endParaRPr lang="en-US" altLang="ko-KR" dirty="0">
              <a:latin typeface="+mn-ea"/>
            </a:endParaRP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고난도 수준의 한글 </a:t>
            </a:r>
            <a:r>
              <a:rPr lang="en-US" altLang="ko-KR" dirty="0">
                <a:latin typeface="+mn-ea"/>
              </a:rPr>
              <a:t>OCR</a:t>
            </a:r>
            <a:r>
              <a:rPr lang="ko-KR" altLang="en-US" dirty="0">
                <a:latin typeface="+mn-ea"/>
              </a:rPr>
              <a:t>의 기술적 어려움을 극복하기 위한 집중연구 필요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solidFill>
                  <a:srgbClr val="FF0000"/>
                </a:solidFill>
                <a:latin typeface="+mn-ea"/>
              </a:rPr>
              <a:t>-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영문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29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자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한글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900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기본자체</a:t>
            </a:r>
            <a:br>
              <a:rPr lang="en-US" altLang="ko-KR" dirty="0">
                <a:latin typeface="+mn-ea"/>
              </a:rPr>
            </a:b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필기체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글자체의 </a:t>
            </a:r>
            <a:r>
              <a:rPr lang="en-US" altLang="ko-KR" dirty="0">
                <a:latin typeface="+mn-ea"/>
              </a:rPr>
              <a:t>arbitrary, bend, lean, bend, slight, </a:t>
            </a:r>
            <a:r>
              <a:rPr lang="ko-KR" altLang="en-US" dirty="0">
                <a:latin typeface="+mn-ea"/>
              </a:rPr>
              <a:t>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일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숫자 혼합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 </a:t>
            </a:r>
            <a:endParaRPr lang="en-US" altLang="ko-KR" dirty="0">
              <a:latin typeface="+mn-ea"/>
            </a:endParaRP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한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영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일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한자 숫자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등 혼합 복합 인식과 번역 등 수요 일반화</a:t>
            </a:r>
            <a:endParaRPr lang="en-US" altLang="ko-KR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129EBE-1BFD-4D14-AE9C-A65364538034}"/>
              </a:ext>
            </a:extLst>
          </p:cNvPr>
          <p:cNvSpPr/>
          <p:nvPr/>
        </p:nvSpPr>
        <p:spPr>
          <a:xfrm>
            <a:off x="366060" y="1297563"/>
            <a:ext cx="7859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□ </a:t>
            </a:r>
            <a:r>
              <a:rPr lang="ko-KR" altLang="en-US" b="1" dirty="0">
                <a:latin typeface="+mn-ea"/>
              </a:rPr>
              <a:t>배경</a:t>
            </a:r>
          </a:p>
        </p:txBody>
      </p:sp>
    </p:spTree>
    <p:extLst>
      <p:ext uri="{BB962C8B-B14F-4D97-AF65-F5344CB8AC3E}">
        <p14:creationId xmlns:p14="http://schemas.microsoft.com/office/powerpoint/2010/main" val="2049239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C6F15F-261B-42F2-A0F2-EA3F62A2D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6497881-8AE9-4DCA-BB70-69EC56E7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최신 연구들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76E333-BC2F-436C-AE3E-5F12F4204518}"/>
              </a:ext>
            </a:extLst>
          </p:cNvPr>
          <p:cNvSpPr/>
          <p:nvPr/>
        </p:nvSpPr>
        <p:spPr>
          <a:xfrm>
            <a:off x="270810" y="1245449"/>
            <a:ext cx="7859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spc="-25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&lt; Text Detection &gt;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C93D50-8938-4E35-BD97-A2F611518F5B}"/>
              </a:ext>
            </a:extLst>
          </p:cNvPr>
          <p:cNvSpPr/>
          <p:nvPr/>
        </p:nvSpPr>
        <p:spPr>
          <a:xfrm>
            <a:off x="467658" y="3399618"/>
            <a:ext cx="7859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□ </a:t>
            </a:r>
            <a:r>
              <a:rPr lang="en-US" altLang="ko-KR" b="1" kern="0" spc="-25" dirty="0">
                <a:latin typeface="+mn-ea"/>
                <a:cs typeface="Times New Roman" panose="02020603050405020304" pitchFamily="18" charset="0"/>
              </a:rPr>
              <a:t>Segmentation-based text detectors</a:t>
            </a:r>
            <a:endParaRPr lang="ko-KR" altLang="en-US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963FD-61FF-48AF-B371-5D6033C817BC}"/>
              </a:ext>
            </a:extLst>
          </p:cNvPr>
          <p:cNvSpPr txBox="1"/>
          <p:nvPr/>
        </p:nvSpPr>
        <p:spPr>
          <a:xfrm>
            <a:off x="628650" y="2069359"/>
            <a:ext cx="78867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400" kern="0" spc="-5" dirty="0">
                <a:latin typeface="+mn-ea"/>
                <a:cs typeface="굴림" panose="020B0600000101010101" pitchFamily="50" charset="-127"/>
              </a:rPr>
              <a:t>SSD, Faster R-CNN </a:t>
            </a:r>
            <a:r>
              <a:rPr lang="ko-KR" altLang="ko-KR" sz="1400" kern="0" spc="-5" dirty="0">
                <a:latin typeface="+mn-ea"/>
                <a:cs typeface="굴림" panose="020B0600000101010101" pitchFamily="50" charset="-127"/>
              </a:rPr>
              <a:t>과 같은</a:t>
            </a:r>
            <a:r>
              <a:rPr lang="en-US" altLang="ko-KR" sz="1400" kern="0" spc="-5" dirty="0">
                <a:latin typeface="+mn-ea"/>
                <a:cs typeface="굴림" panose="020B0600000101010101" pitchFamily="50" charset="-127"/>
              </a:rPr>
              <a:t> Object Detection Methods</a:t>
            </a:r>
            <a:r>
              <a:rPr lang="ko-KR" altLang="ko-KR" sz="1400" kern="0" spc="-5" dirty="0">
                <a:latin typeface="+mn-ea"/>
                <a:cs typeface="굴림" panose="020B0600000101010101" pitchFamily="50" charset="-127"/>
              </a:rPr>
              <a:t>를</a:t>
            </a:r>
            <a:r>
              <a:rPr lang="en-US" altLang="ko-KR" sz="1400" kern="0" spc="-5" dirty="0">
                <a:latin typeface="+mn-ea"/>
                <a:cs typeface="굴림" panose="020B0600000101010101" pitchFamily="50" charset="-127"/>
              </a:rPr>
              <a:t> Text Detection</a:t>
            </a:r>
            <a:r>
              <a:rPr lang="ko-KR" altLang="ko-KR" sz="1400" kern="0" spc="-5" dirty="0">
                <a:latin typeface="+mn-ea"/>
                <a:cs typeface="굴림" panose="020B0600000101010101" pitchFamily="50" charset="-127"/>
              </a:rPr>
              <a:t>에 맞게 바꾼 연</a:t>
            </a:r>
            <a:r>
              <a:rPr lang="ko-KR" altLang="en-US" sz="1400" kern="0" spc="-5" dirty="0">
                <a:latin typeface="+mn-ea"/>
                <a:cs typeface="굴림" panose="020B0600000101010101" pitchFamily="50" charset="-127"/>
              </a:rPr>
              <a:t>구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ko-KR" altLang="ko-KR" sz="1400" kern="0" spc="-5" dirty="0">
                <a:latin typeface="+mn-ea"/>
                <a:cs typeface="굴림" panose="020B0600000101010101" pitchFamily="50" charset="-127"/>
              </a:rPr>
              <a:t>구조적인 한계</a:t>
            </a:r>
            <a:r>
              <a:rPr lang="ko-KR" altLang="en-US" sz="1400" kern="0" spc="-5" dirty="0">
                <a:latin typeface="+mn-ea"/>
                <a:cs typeface="굴림" panose="020B0600000101010101" pitchFamily="50" charset="-127"/>
              </a:rPr>
              <a:t>로 </a:t>
            </a:r>
            <a:r>
              <a:rPr lang="ko-KR" altLang="ko-KR" sz="1400" kern="0" spc="-5" dirty="0">
                <a:latin typeface="+mn-ea"/>
                <a:cs typeface="굴림" panose="020B0600000101010101" pitchFamily="50" charset="-127"/>
              </a:rPr>
              <a:t>모든</a:t>
            </a:r>
            <a:r>
              <a:rPr lang="en-US" altLang="ko-KR" sz="1400" kern="0" spc="-5" dirty="0">
                <a:latin typeface="+mn-ea"/>
                <a:cs typeface="굴림" panose="020B0600000101010101" pitchFamily="50" charset="-127"/>
              </a:rPr>
              <a:t> shape</a:t>
            </a:r>
            <a:r>
              <a:rPr lang="ko-KR" altLang="ko-KR" sz="1400" kern="0" spc="-5" dirty="0">
                <a:latin typeface="+mn-ea"/>
                <a:cs typeface="굴림" panose="020B0600000101010101" pitchFamily="50" charset="-127"/>
              </a:rPr>
              <a:t>의</a:t>
            </a:r>
            <a:r>
              <a:rPr lang="en-US" altLang="ko-KR" sz="1400" kern="0" spc="-5" dirty="0">
                <a:latin typeface="+mn-ea"/>
                <a:cs typeface="굴림" panose="020B0600000101010101" pitchFamily="50" charset="-127"/>
              </a:rPr>
              <a:t> text</a:t>
            </a:r>
            <a:r>
              <a:rPr lang="ko-KR" altLang="ko-KR" sz="1400" kern="0" spc="-5" dirty="0">
                <a:latin typeface="+mn-ea"/>
                <a:cs typeface="굴림" panose="020B0600000101010101" pitchFamily="50" charset="-127"/>
              </a:rPr>
              <a:t>에 대해 인식</a:t>
            </a:r>
            <a:r>
              <a:rPr lang="ko-KR" altLang="en-US" sz="1400" kern="0" spc="-5" dirty="0">
                <a:latin typeface="+mn-ea"/>
                <a:cs typeface="굴림" panose="020B0600000101010101" pitchFamily="50" charset="-127"/>
              </a:rPr>
              <a:t>은 어려움</a:t>
            </a:r>
            <a:br>
              <a:rPr lang="en-US" altLang="ko-KR" sz="1400" kern="0" spc="-5" dirty="0">
                <a:latin typeface="+mn-ea"/>
                <a:cs typeface="굴림" panose="020B0600000101010101" pitchFamily="50" charset="-127"/>
              </a:rPr>
            </a:br>
            <a:r>
              <a:rPr lang="en-US" altLang="ko-KR" sz="1400" kern="0" spc="-5" dirty="0">
                <a:latin typeface="+mn-ea"/>
                <a:cs typeface="굴림" panose="020B0600000101010101" pitchFamily="50" charset="-127"/>
              </a:rPr>
              <a:t>- </a:t>
            </a:r>
            <a:r>
              <a:rPr lang="ko-KR" altLang="ko-KR" sz="1400" kern="0" spc="-5" dirty="0">
                <a:latin typeface="+mn-ea"/>
                <a:cs typeface="굴림" panose="020B0600000101010101" pitchFamily="50" charset="-127"/>
              </a:rPr>
              <a:t>모든</a:t>
            </a:r>
            <a:r>
              <a:rPr lang="en-US" altLang="ko-KR" sz="1400" kern="0" spc="-5" dirty="0">
                <a:latin typeface="+mn-ea"/>
                <a:cs typeface="굴림" panose="020B0600000101010101" pitchFamily="50" charset="-127"/>
              </a:rPr>
              <a:t> shape</a:t>
            </a:r>
            <a:r>
              <a:rPr lang="ko-KR" altLang="ko-KR" sz="1400" kern="0" spc="-5" dirty="0">
                <a:latin typeface="+mn-ea"/>
                <a:cs typeface="굴림" panose="020B0600000101010101" pitchFamily="50" charset="-127"/>
              </a:rPr>
              <a:t>에 대응할 수 있는</a:t>
            </a:r>
            <a:r>
              <a:rPr lang="en-US" altLang="ko-KR" sz="1400" kern="0" spc="-5" dirty="0">
                <a:latin typeface="+mn-ea"/>
                <a:cs typeface="굴림" panose="020B0600000101010101" pitchFamily="50" charset="-127"/>
              </a:rPr>
              <a:t> anchor</a:t>
            </a:r>
            <a:r>
              <a:rPr lang="ko-KR" altLang="ko-KR" sz="1400" kern="0" spc="-5" dirty="0">
                <a:latin typeface="+mn-ea"/>
                <a:cs typeface="굴림" panose="020B0600000101010101" pitchFamily="50" charset="-127"/>
              </a:rPr>
              <a:t>를 만들어 주어야 하고</a:t>
            </a:r>
            <a:br>
              <a:rPr lang="en-US" altLang="ko-KR" sz="1400" kern="0" spc="-5" dirty="0">
                <a:latin typeface="+mn-ea"/>
                <a:cs typeface="굴림" panose="020B0600000101010101" pitchFamily="50" charset="-127"/>
              </a:rPr>
            </a:br>
            <a:r>
              <a:rPr lang="en-US" altLang="ko-KR" sz="1400" kern="0" spc="-5" dirty="0">
                <a:latin typeface="+mn-ea"/>
                <a:cs typeface="굴림" panose="020B0600000101010101" pitchFamily="50" charset="-127"/>
              </a:rPr>
              <a:t>- proposed box</a:t>
            </a:r>
            <a:r>
              <a:rPr lang="ko-KR" altLang="ko-KR" sz="1400" kern="0" spc="-5" dirty="0">
                <a:latin typeface="+mn-ea"/>
                <a:cs typeface="굴림" panose="020B0600000101010101" pitchFamily="50" charset="-127"/>
              </a:rPr>
              <a:t>의 수를 잘 결정해야 </a:t>
            </a:r>
            <a:r>
              <a:rPr lang="ko-KR" altLang="en-US" sz="1400" kern="0" spc="-5" dirty="0">
                <a:latin typeface="+mn-ea"/>
                <a:cs typeface="굴림" panose="020B0600000101010101" pitchFamily="50" charset="-127"/>
              </a:rPr>
              <a:t>함</a:t>
            </a:r>
            <a:br>
              <a:rPr lang="en-US" altLang="ko-KR" sz="1400" kern="0" spc="-5" dirty="0">
                <a:latin typeface="+mn-ea"/>
                <a:cs typeface="굴림" panose="020B0600000101010101" pitchFamily="50" charset="-127"/>
              </a:rPr>
            </a:br>
            <a:r>
              <a:rPr lang="en-US" altLang="ko-KR" sz="1400" kern="0" spc="-5" dirty="0">
                <a:latin typeface="+mn-ea"/>
                <a:cs typeface="굴림" panose="020B0600000101010101" pitchFamily="50" charset="-127"/>
              </a:rPr>
              <a:t>- </a:t>
            </a:r>
            <a:r>
              <a:rPr lang="ko-KR" altLang="ko-KR" sz="1400" kern="0" spc="-5" dirty="0">
                <a:latin typeface="+mn-ea"/>
                <a:cs typeface="굴림" panose="020B0600000101010101" pitchFamily="50" charset="-127"/>
              </a:rPr>
              <a:t>실행시간과 정확도 사이의</a:t>
            </a:r>
            <a:r>
              <a:rPr lang="en-US" altLang="ko-KR" sz="1400" kern="0" spc="-5" dirty="0">
                <a:latin typeface="+mn-ea"/>
                <a:cs typeface="굴림" panose="020B0600000101010101" pitchFamily="50" charset="-127"/>
              </a:rPr>
              <a:t> Trade-off</a:t>
            </a:r>
            <a:r>
              <a:rPr lang="ko-KR" altLang="ko-KR" sz="1400" kern="0" spc="-5" dirty="0">
                <a:latin typeface="+mn-ea"/>
                <a:cs typeface="굴림" panose="020B0600000101010101" pitchFamily="50" charset="-127"/>
              </a:rPr>
              <a:t>가 </a:t>
            </a:r>
            <a:r>
              <a:rPr lang="ko-KR" altLang="en-US" sz="1400" kern="0" spc="-5" dirty="0">
                <a:latin typeface="+mn-ea"/>
                <a:cs typeface="굴림" panose="020B0600000101010101" pitchFamily="50" charset="-127"/>
              </a:rPr>
              <a:t>있음</a:t>
            </a:r>
            <a:endParaRPr lang="ko-KR" altLang="en-US" sz="1400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D747C1A-8993-4CAE-9D13-FE7E202E0411}"/>
              </a:ext>
            </a:extLst>
          </p:cNvPr>
          <p:cNvSpPr/>
          <p:nvPr/>
        </p:nvSpPr>
        <p:spPr>
          <a:xfrm>
            <a:off x="628650" y="3779080"/>
            <a:ext cx="85153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텍스트의 문자를 분할한 후 </a:t>
            </a:r>
            <a:r>
              <a:rPr lang="en-US" altLang="ko-KR" sz="1400" dirty="0">
                <a:latin typeface="+mn-ea"/>
              </a:rPr>
              <a:t>voting</a:t>
            </a:r>
            <a:r>
              <a:rPr lang="ko-KR" altLang="en-US" sz="1400" dirty="0">
                <a:latin typeface="+mn-ea"/>
              </a:rPr>
              <a:t>으로 분할된 문자를 분류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성능은 </a:t>
            </a:r>
            <a:r>
              <a:rPr lang="en-US" altLang="ko-KR" sz="1400" dirty="0">
                <a:latin typeface="+mn-ea"/>
              </a:rPr>
              <a:t>Segmentation Accuracy</a:t>
            </a:r>
            <a:r>
              <a:rPr lang="ko-KR" altLang="en-US" sz="1400" dirty="0">
                <a:latin typeface="+mn-ea"/>
              </a:rPr>
              <a:t>에 의존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캐릭터 세분화로 노동력을 소모하는 문자 수준의 주석이 필요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분할 </a:t>
            </a:r>
            <a:r>
              <a:rPr lang="ko-KR" altLang="en-US" sz="1400" dirty="0" err="1">
                <a:latin typeface="+mn-ea"/>
              </a:rPr>
              <a:t>맵에서</a:t>
            </a:r>
            <a:r>
              <a:rPr lang="ko-KR" altLang="en-US" sz="1400" dirty="0">
                <a:latin typeface="+mn-ea"/>
              </a:rPr>
              <a:t> 텍스트 시퀀스를 산출하기 위해서는 후 처리 알고리즘이 필요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문자의 순서는 </a:t>
            </a:r>
            <a:r>
              <a:rPr lang="ko-KR" altLang="en-US" sz="1400" dirty="0" err="1">
                <a:latin typeface="+mn-ea"/>
              </a:rPr>
              <a:t>피처맵에서</a:t>
            </a:r>
            <a:r>
              <a:rPr lang="ko-KR" altLang="en-US" sz="1400" dirty="0">
                <a:latin typeface="+mn-ea"/>
              </a:rPr>
              <a:t> 얻을 수 없음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8E688F-B23B-4742-8F03-5D7A92D7FBC5}"/>
              </a:ext>
            </a:extLst>
          </p:cNvPr>
          <p:cNvSpPr/>
          <p:nvPr/>
        </p:nvSpPr>
        <p:spPr>
          <a:xfrm>
            <a:off x="503764" y="4903717"/>
            <a:ext cx="7859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□</a:t>
            </a:r>
            <a:r>
              <a:rPr lang="en-US" altLang="ko-KR" b="1" dirty="0">
                <a:latin typeface="+mn-ea"/>
              </a:rPr>
              <a:t> End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to End </a:t>
            </a:r>
            <a:r>
              <a:rPr lang="en-US" altLang="ko-KR" b="1" kern="0" spc="-25" dirty="0">
                <a:latin typeface="+mn-ea"/>
                <a:cs typeface="Times New Roman" panose="02020603050405020304" pitchFamily="18" charset="0"/>
              </a:rPr>
              <a:t>detectors</a:t>
            </a:r>
            <a:endParaRPr lang="ko-KR" altLang="en-US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5A716F-1EBE-462D-ABB8-A508D0277127}"/>
              </a:ext>
            </a:extLst>
          </p:cNvPr>
          <p:cNvSpPr/>
          <p:nvPr/>
        </p:nvSpPr>
        <p:spPr>
          <a:xfrm>
            <a:off x="628651" y="5273049"/>
            <a:ext cx="85153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Detection</a:t>
            </a:r>
            <a:r>
              <a:rPr lang="ko-KR" altLang="en-US" sz="1400" dirty="0">
                <a:latin typeface="+mn-ea"/>
              </a:rPr>
              <a:t>과 </a:t>
            </a:r>
            <a:r>
              <a:rPr lang="en-US" altLang="ko-KR" sz="1400" dirty="0">
                <a:latin typeface="+mn-ea"/>
              </a:rPr>
              <a:t>Recognition</a:t>
            </a:r>
            <a:r>
              <a:rPr lang="ko-KR" altLang="en-US" sz="1400" dirty="0">
                <a:latin typeface="+mn-ea"/>
              </a:rPr>
              <a:t>을 동시에 진행</a:t>
            </a:r>
            <a:endParaRPr lang="en-US" altLang="ko-KR" sz="1400" dirty="0">
              <a:latin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Shared Convolution</a:t>
            </a:r>
            <a:r>
              <a:rPr lang="ko-KR" altLang="en-US" sz="1400" dirty="0">
                <a:latin typeface="+mn-ea"/>
              </a:rPr>
              <a:t>을 사용하여 </a:t>
            </a:r>
            <a:r>
              <a:rPr lang="en-US" altLang="ko-KR" sz="1400" dirty="0">
                <a:latin typeface="+mn-ea"/>
              </a:rPr>
              <a:t>2 stage </a:t>
            </a:r>
            <a:r>
              <a:rPr lang="ko-KR" altLang="en-US" sz="1400" dirty="0">
                <a:latin typeface="+mn-ea"/>
              </a:rPr>
              <a:t>방식에 비해 속도가 빠름</a:t>
            </a:r>
            <a:endParaRPr lang="en-US" altLang="ko-KR" sz="1400" dirty="0">
              <a:latin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성능 재현이 어려움</a:t>
            </a:r>
            <a:endParaRPr lang="en-US" altLang="ko-KR" sz="1400" dirty="0">
              <a:latin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안정적인 학습법 연구가 필요함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2EC383-F65B-426E-B09F-D07B91FE0F6E}"/>
              </a:ext>
            </a:extLst>
          </p:cNvPr>
          <p:cNvSpPr/>
          <p:nvPr/>
        </p:nvSpPr>
        <p:spPr>
          <a:xfrm>
            <a:off x="518460" y="1792863"/>
            <a:ext cx="7859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□ </a:t>
            </a:r>
            <a:r>
              <a:rPr lang="en-US" altLang="ko-KR" b="1" kern="0" spc="-25" dirty="0">
                <a:latin typeface="+mn-ea"/>
                <a:cs typeface="Times New Roman" panose="02020603050405020304" pitchFamily="18" charset="0"/>
              </a:rPr>
              <a:t>Regression-based text detectors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9698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C6F15F-261B-42F2-A0F2-EA3F62A2D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5" name="제목 5">
            <a:extLst>
              <a:ext uri="{FF2B5EF4-FFF2-40B4-BE49-F238E27FC236}">
                <a16:creationId xmlns:a16="http://schemas.microsoft.com/office/drawing/2014/main" id="{1A2509D0-2032-492E-8BFE-60559912E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5"/>
            <a:ext cx="7886700" cy="903288"/>
          </a:xfrm>
        </p:spPr>
        <p:txBody>
          <a:bodyPr>
            <a:normAutofit/>
          </a:bodyPr>
          <a:lstStyle/>
          <a:p>
            <a:r>
              <a:rPr lang="ko-KR" altLang="en-US" dirty="0"/>
              <a:t>최신 연구들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2F15AD-A1A9-44A8-A1AB-317654FD6A37}"/>
              </a:ext>
            </a:extLst>
          </p:cNvPr>
          <p:cNvSpPr/>
          <p:nvPr/>
        </p:nvSpPr>
        <p:spPr>
          <a:xfrm>
            <a:off x="270810" y="1245449"/>
            <a:ext cx="7859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spc="-25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&lt; Text Recognition &gt;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58215B-740B-4B27-8253-D3DA609B887A}"/>
              </a:ext>
            </a:extLst>
          </p:cNvPr>
          <p:cNvSpPr/>
          <p:nvPr/>
        </p:nvSpPr>
        <p:spPr>
          <a:xfrm>
            <a:off x="467658" y="3134148"/>
            <a:ext cx="7859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□ </a:t>
            </a:r>
            <a:r>
              <a:rPr lang="en-US" altLang="ko-KR" b="1" kern="0" spc="-25" dirty="0">
                <a:latin typeface="+mn-ea"/>
                <a:cs typeface="Times New Roman" panose="02020603050405020304" pitchFamily="18" charset="0"/>
              </a:rPr>
              <a:t>CTC Based Recognition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DBD04E-8976-4EF0-B476-C229E25D3A30}"/>
              </a:ext>
            </a:extLst>
          </p:cNvPr>
          <p:cNvSpPr txBox="1"/>
          <p:nvPr/>
        </p:nvSpPr>
        <p:spPr>
          <a:xfrm>
            <a:off x="628650" y="2108689"/>
            <a:ext cx="78867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400" kern="0" spc="-5" dirty="0">
                <a:latin typeface="+mn-ea"/>
                <a:cs typeface="굴림" panose="020B0600000101010101" pitchFamily="50" charset="-127"/>
              </a:rPr>
              <a:t>CNN </a:t>
            </a:r>
            <a:r>
              <a:rPr lang="ko-KR" altLang="en-US" sz="1400" kern="0" spc="-5" dirty="0">
                <a:latin typeface="+mn-ea"/>
                <a:cs typeface="굴림" panose="020B0600000101010101" pitchFamily="50" charset="-127"/>
              </a:rPr>
              <a:t>알고리즘 사용</a:t>
            </a:r>
            <a:endParaRPr lang="en-US" altLang="ko-KR" sz="1400" kern="0" spc="-5" dirty="0">
              <a:latin typeface="+mn-ea"/>
              <a:cs typeface="굴림" panose="020B0600000101010101" pitchFamily="50" charset="-127"/>
            </a:endParaRPr>
          </a:p>
          <a:p>
            <a:pPr marL="177800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400" kern="0" spc="-5" dirty="0">
                <a:latin typeface="+mn-ea"/>
                <a:cs typeface="굴림" panose="020B0600000101010101" pitchFamily="50" charset="-127"/>
              </a:rPr>
              <a:t>Word,</a:t>
            </a:r>
            <a:r>
              <a:rPr lang="ko-KR" altLang="en-US" sz="1400" kern="0" spc="-5" dirty="0">
                <a:latin typeface="+mn-ea"/>
                <a:cs typeface="굴림" panose="020B0600000101010101" pitchFamily="50" charset="-127"/>
              </a:rPr>
              <a:t> </a:t>
            </a:r>
            <a:r>
              <a:rPr lang="en-US" altLang="ko-KR" sz="1400" kern="0" spc="-5" dirty="0">
                <a:latin typeface="+mn-ea"/>
                <a:cs typeface="굴림" panose="020B0600000101010101" pitchFamily="50" charset="-127"/>
              </a:rPr>
              <a:t>Character</a:t>
            </a:r>
            <a:r>
              <a:rPr lang="ko-KR" altLang="en-US" sz="1400" kern="0" spc="-5" dirty="0">
                <a:latin typeface="+mn-ea"/>
                <a:cs typeface="굴림" panose="020B0600000101010101" pitchFamily="50" charset="-127"/>
              </a:rPr>
              <a:t>를 </a:t>
            </a:r>
            <a:r>
              <a:rPr lang="en-US" altLang="ko-KR" sz="1400" kern="0" spc="-5" dirty="0">
                <a:latin typeface="+mn-ea"/>
                <a:cs typeface="굴림" panose="020B0600000101010101" pitchFamily="50" charset="-127"/>
              </a:rPr>
              <a:t>n</a:t>
            </a:r>
            <a:r>
              <a:rPr lang="ko-KR" altLang="en-US" sz="1400" kern="0" spc="-5" dirty="0">
                <a:latin typeface="+mn-ea"/>
                <a:cs typeface="굴림" panose="020B0600000101010101" pitchFamily="50" charset="-127"/>
              </a:rPr>
              <a:t>개의 단어로 분류</a:t>
            </a:r>
            <a:r>
              <a:rPr lang="en-US" altLang="ko-KR" sz="1400" kern="0" spc="-5" dirty="0"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en-US" sz="1400" kern="0" spc="-5" dirty="0">
                <a:latin typeface="+mn-ea"/>
                <a:cs typeface="굴림" panose="020B0600000101010101" pitchFamily="50" charset="-127"/>
              </a:rPr>
              <a:t>학습하여 인식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6EAB83-3343-44C1-86E4-67B4218DA470}"/>
              </a:ext>
            </a:extLst>
          </p:cNvPr>
          <p:cNvSpPr/>
          <p:nvPr/>
        </p:nvSpPr>
        <p:spPr>
          <a:xfrm>
            <a:off x="628650" y="3513610"/>
            <a:ext cx="85153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분할되지 않은 시퀀스 학습처리에 사용</a:t>
            </a:r>
            <a:r>
              <a:rPr lang="en-US" altLang="ko-KR" sz="1400" dirty="0">
                <a:latin typeface="+mn-ea"/>
              </a:rPr>
              <a:t>, CTC</a:t>
            </a:r>
            <a:r>
              <a:rPr lang="ko-KR" altLang="en-US" sz="1400" dirty="0">
                <a:latin typeface="+mn-ea"/>
              </a:rPr>
              <a:t>를 통한 문자 인식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CNN </a:t>
            </a:r>
            <a:r>
              <a:rPr lang="ko-KR" altLang="en-US" sz="1400" dirty="0">
                <a:latin typeface="+mn-ea"/>
              </a:rPr>
              <a:t>은 특징 추출</a:t>
            </a:r>
            <a:r>
              <a:rPr lang="en-US" altLang="ko-KR" sz="1400" dirty="0">
                <a:latin typeface="+mn-ea"/>
              </a:rPr>
              <a:t>, RNN</a:t>
            </a:r>
            <a:r>
              <a:rPr lang="ko-KR" altLang="en-US" sz="1400" dirty="0">
                <a:latin typeface="+mn-ea"/>
              </a:rPr>
              <a:t>을 이용 시퀀스 정보처리</a:t>
            </a:r>
            <a:endParaRPr lang="en-US" altLang="ko-KR" sz="1400" dirty="0">
              <a:latin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문장 길이 길고 층이 깊으면 </a:t>
            </a:r>
            <a:r>
              <a:rPr lang="en-US" altLang="ko-KR" sz="1400" dirty="0">
                <a:latin typeface="+mn-ea"/>
              </a:rPr>
              <a:t>encode-decode</a:t>
            </a:r>
            <a:r>
              <a:rPr lang="ko-KR" altLang="en-US" sz="1400" dirty="0">
                <a:latin typeface="+mn-ea"/>
              </a:rPr>
              <a:t> 정보손실 발생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규칙기반 후처리가 필요함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372F78-FD33-4F04-97A9-E0CCE634E3ED}"/>
              </a:ext>
            </a:extLst>
          </p:cNvPr>
          <p:cNvSpPr/>
          <p:nvPr/>
        </p:nvSpPr>
        <p:spPr>
          <a:xfrm>
            <a:off x="446614" y="4453462"/>
            <a:ext cx="7859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□ </a:t>
            </a:r>
            <a:r>
              <a:rPr lang="en-US" altLang="ko-KR" b="1" dirty="0">
                <a:latin typeface="+mn-ea"/>
              </a:rPr>
              <a:t>Attention Based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b="1" kern="0" spc="-25" dirty="0">
                <a:latin typeface="+mn-ea"/>
                <a:cs typeface="Times New Roman" panose="02020603050405020304" pitchFamily="18" charset="0"/>
              </a:rPr>
              <a:t>Recognition</a:t>
            </a:r>
            <a:endParaRPr lang="ko-KR" altLang="en-US" dirty="0"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CD34FF-3CAB-44E1-8E77-FADD2331FA78}"/>
              </a:ext>
            </a:extLst>
          </p:cNvPr>
          <p:cNvSpPr/>
          <p:nvPr/>
        </p:nvSpPr>
        <p:spPr>
          <a:xfrm>
            <a:off x="628649" y="4841844"/>
            <a:ext cx="85153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CNN</a:t>
            </a:r>
            <a:r>
              <a:rPr lang="ko-KR" altLang="en-US" sz="1400" dirty="0">
                <a:latin typeface="+mn-ea"/>
              </a:rPr>
              <a:t>과 </a:t>
            </a:r>
            <a:r>
              <a:rPr lang="en-US" altLang="ko-KR" sz="1400" dirty="0">
                <a:latin typeface="+mn-ea"/>
              </a:rPr>
              <a:t>RNN</a:t>
            </a:r>
            <a:r>
              <a:rPr lang="ko-KR" altLang="en-US" sz="1400" dirty="0">
                <a:latin typeface="+mn-ea"/>
              </a:rPr>
              <a:t>을 통하여 특징 추출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시퀀스 처리를 함</a:t>
            </a:r>
            <a:endParaRPr lang="en-US" altLang="ko-KR" sz="1400" dirty="0">
              <a:latin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Attention </a:t>
            </a:r>
            <a:r>
              <a:rPr lang="ko-KR" altLang="en-US" sz="1400" dirty="0">
                <a:latin typeface="+mn-ea"/>
              </a:rPr>
              <a:t>기반으로 </a:t>
            </a:r>
            <a:r>
              <a:rPr lang="en-US" altLang="ko-KR" sz="1400" dirty="0">
                <a:latin typeface="+mn-ea"/>
              </a:rPr>
              <a:t>encode, decode </a:t>
            </a:r>
            <a:r>
              <a:rPr lang="ko-KR" altLang="en-US" sz="1400" dirty="0">
                <a:latin typeface="+mn-ea"/>
              </a:rPr>
              <a:t>처리를 하며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가변길이 시퀀스를 생성</a:t>
            </a:r>
            <a:endParaRPr lang="en-US" altLang="ko-KR" sz="1400" dirty="0">
              <a:latin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상대적 전체를 참조하여 글자를 인식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C57D7EE-621F-4207-A691-50FEC2883AC3}"/>
              </a:ext>
            </a:extLst>
          </p:cNvPr>
          <p:cNvSpPr/>
          <p:nvPr/>
        </p:nvSpPr>
        <p:spPr>
          <a:xfrm>
            <a:off x="518460" y="1784568"/>
            <a:ext cx="7859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□ </a:t>
            </a:r>
            <a:r>
              <a:rPr lang="en-US" altLang="ko-KR" b="1" kern="0" spc="-25" dirty="0">
                <a:latin typeface="+mn-ea"/>
                <a:cs typeface="Times New Roman" panose="02020603050405020304" pitchFamily="18" charset="0"/>
              </a:rPr>
              <a:t>Text Spotting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8292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C6F15F-261B-42F2-A0F2-EA3F62A2D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6497881-8AE9-4DCA-BB70-69EC56E7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Proposed</a:t>
            </a:r>
            <a:r>
              <a:rPr lang="ko-KR" altLang="en-US" dirty="0"/>
              <a:t> </a:t>
            </a:r>
            <a:r>
              <a:rPr lang="en-US" altLang="ko-KR" dirty="0"/>
              <a:t>Method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12968-1915-4B1A-B62B-C85F30E046EF}"/>
              </a:ext>
            </a:extLst>
          </p:cNvPr>
          <p:cNvSpPr txBox="1"/>
          <p:nvPr/>
        </p:nvSpPr>
        <p:spPr>
          <a:xfrm>
            <a:off x="596897" y="1793134"/>
            <a:ext cx="83132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  <a:tabLst>
                <a:tab pos="1074738" algn="l"/>
              </a:tabLst>
            </a:pP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STR(Scene Text Recognition)</a:t>
            </a:r>
            <a:r>
              <a:rPr lang="ko-KR" altLang="en-US" sz="1400" dirty="0">
                <a:latin typeface="+mn-ea"/>
              </a:rPr>
              <a:t>은 글자모양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폰트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색상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배경 등의 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다양성으로 매우 어려운 과제</a:t>
            </a:r>
            <a:endParaRPr lang="en-US" altLang="ko-KR" sz="1400" dirty="0">
              <a:latin typeface="+mn-ea"/>
            </a:endParaRPr>
          </a:p>
          <a:p>
            <a:pPr>
              <a:tabLst>
                <a:tab pos="1074738" algn="l"/>
              </a:tabLst>
            </a:pPr>
            <a:endParaRPr lang="en-US" altLang="ko-KR" sz="800" dirty="0">
              <a:latin typeface="+mn-ea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074738" algn="l"/>
              </a:tabLst>
            </a:pPr>
            <a:r>
              <a:rPr lang="ko-KR" altLang="en-US" sz="1400" dirty="0">
                <a:latin typeface="+mn-ea"/>
              </a:rPr>
              <a:t>발표된 알고리즘들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대부분 입력된 이미지를 </a:t>
            </a:r>
            <a:r>
              <a:rPr lang="ko-KR" altLang="en-US" sz="1400" dirty="0" err="1">
                <a:latin typeface="+mn-ea"/>
              </a:rPr>
              <a:t>정규화된</a:t>
            </a:r>
            <a:r>
              <a:rPr lang="ko-KR" altLang="en-US" sz="1400" dirty="0">
                <a:latin typeface="+mn-ea"/>
              </a:rPr>
              <a:t> 이미지로 수정한</a:t>
            </a:r>
            <a:r>
              <a:rPr lang="en-US" altLang="ko-KR" sz="1400" dirty="0">
                <a:latin typeface="+mn-ea"/>
              </a:rPr>
              <a:t>(Rectify)</a:t>
            </a:r>
            <a:r>
              <a:rPr lang="ko-KR" altLang="en-US" sz="1400" dirty="0">
                <a:latin typeface="+mn-ea"/>
              </a:rPr>
              <a:t> 다음 시퀀스 예측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이러한 수정</a:t>
            </a:r>
            <a:r>
              <a:rPr lang="en-US" altLang="ko-KR" sz="1400" dirty="0">
                <a:latin typeface="+mn-ea"/>
              </a:rPr>
              <a:t>(Rectification)</a:t>
            </a:r>
            <a:r>
              <a:rPr lang="ko-KR" altLang="en-US" sz="1400" dirty="0">
                <a:latin typeface="+mn-ea"/>
              </a:rPr>
              <a:t>작업으로 </a:t>
            </a:r>
            <a:r>
              <a:rPr lang="en-US" altLang="ko-KR" sz="1400" dirty="0" err="1">
                <a:latin typeface="+mn-ea"/>
              </a:rPr>
              <a:t>bottlenect</a:t>
            </a:r>
            <a:r>
              <a:rPr lang="ko-KR" altLang="en-US" sz="1400" dirty="0">
                <a:latin typeface="+mn-ea"/>
              </a:rPr>
              <a:t>이 생겨나며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bottlenect</a:t>
            </a:r>
            <a:r>
              <a:rPr lang="ko-KR" altLang="en-US" sz="1400" dirty="0">
                <a:latin typeface="+mn-ea"/>
              </a:rPr>
              <a:t>의 왜곡으로 많은 에러를 유발</a:t>
            </a:r>
            <a:endParaRPr lang="en-US" altLang="ko-KR" sz="1400" dirty="0">
              <a:latin typeface="+mn-ea"/>
            </a:endParaRP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074738" algn="l"/>
              </a:tabLst>
            </a:pPr>
            <a:endParaRPr lang="en-US" altLang="ko-KR" sz="900" dirty="0">
              <a:latin typeface="+mn-ea"/>
            </a:endParaRP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예측 정확도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89.6% </a:t>
            </a:r>
          </a:p>
          <a:p>
            <a:pPr marL="180975" indent="-180975">
              <a:buFont typeface="Arial" panose="020B0604020202020204" pitchFamily="34" charset="0"/>
              <a:buChar char="•"/>
              <a:tabLst>
                <a:tab pos="1074738" algn="l"/>
              </a:tabLst>
            </a:pPr>
            <a:endParaRPr lang="en-US" altLang="ko-KR" sz="14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296778-7A48-4927-8B70-DD88F0CFE1C5}"/>
              </a:ext>
            </a:extLst>
          </p:cNvPr>
          <p:cNvSpPr/>
          <p:nvPr/>
        </p:nvSpPr>
        <p:spPr>
          <a:xfrm>
            <a:off x="420033" y="1440438"/>
            <a:ext cx="7859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+mn-ea"/>
              </a:rPr>
              <a:t>□ </a:t>
            </a:r>
            <a:r>
              <a:rPr lang="en-US" altLang="ko-KR" b="1" kern="0" spc="-25" dirty="0">
                <a:latin typeface="+mn-ea"/>
                <a:cs typeface="Times New Roman" panose="02020603050405020304" pitchFamily="18" charset="0"/>
              </a:rPr>
              <a:t>Problem</a:t>
            </a:r>
            <a:endParaRPr lang="ko-KR" altLang="en-US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3B2477-8C84-43BB-83B4-79D1CEC7EB19}"/>
              </a:ext>
            </a:extLst>
          </p:cNvPr>
          <p:cNvSpPr/>
          <p:nvPr/>
        </p:nvSpPr>
        <p:spPr>
          <a:xfrm>
            <a:off x="467658" y="3096737"/>
            <a:ext cx="8235014" cy="3331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</a:rPr>
              <a:t>□ Proposal</a:t>
            </a:r>
          </a:p>
          <a:p>
            <a:endParaRPr lang="en-US" altLang="ko-KR" sz="1050" dirty="0">
              <a:latin typeface="+mn-ea"/>
            </a:endParaRPr>
          </a:p>
          <a:p>
            <a:pPr marL="180975" indent="-952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검출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: CRAFT </a:t>
            </a:r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(Character Region Awareness for Text Detection)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인식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: Transformer OCR</a:t>
            </a:r>
          </a:p>
          <a:p>
            <a:pPr marL="180975" indent="-95250"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180975" indent="-952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 Spatial attention</a:t>
            </a:r>
            <a:r>
              <a:rPr lang="ko-KR" altLang="en-US" sz="1400" dirty="0">
                <a:latin typeface="+mn-ea"/>
              </a:rPr>
              <a:t>의 새로운 </a:t>
            </a:r>
            <a:r>
              <a:rPr lang="en-US" altLang="ko-KR" sz="1400" dirty="0">
                <a:latin typeface="+mn-ea"/>
              </a:rPr>
              <a:t>Transformer Method</a:t>
            </a:r>
            <a:r>
              <a:rPr lang="ko-KR" altLang="en-US" sz="1400" dirty="0">
                <a:latin typeface="+mn-ea"/>
              </a:rPr>
              <a:t>에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기초한 효율적인</a:t>
            </a:r>
            <a:r>
              <a:rPr lang="en-US" altLang="ko-KR" sz="1400" dirty="0">
                <a:latin typeface="+mn-ea"/>
              </a:rPr>
              <a:t> Scene Text Recognition </a:t>
            </a:r>
            <a:r>
              <a:rPr lang="ko-KR" altLang="en-US" sz="1400" dirty="0">
                <a:latin typeface="+mn-ea"/>
              </a:rPr>
              <a:t>적용 </a:t>
            </a:r>
            <a:endParaRPr lang="en-US" altLang="ko-KR" sz="1400" dirty="0">
              <a:latin typeface="+mn-ea"/>
            </a:endParaRPr>
          </a:p>
          <a:p>
            <a:pPr marL="180975" indent="-95250">
              <a:buFont typeface="Arial" panose="020B0604020202020204" pitchFamily="34" charset="0"/>
              <a:buChar char="•"/>
            </a:pPr>
            <a:endParaRPr lang="ko-KR" altLang="en-US" sz="1400" dirty="0">
              <a:latin typeface="+mn-ea"/>
            </a:endParaRPr>
          </a:p>
          <a:p>
            <a:pPr marL="180975" indent="-952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Transformer</a:t>
            </a:r>
            <a:r>
              <a:rPr lang="ko-KR" altLang="en-US" sz="1400" dirty="0">
                <a:latin typeface="+mn-ea"/>
              </a:rPr>
              <a:t>에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word embedding</a:t>
            </a:r>
            <a:r>
              <a:rPr lang="ko-KR" altLang="en-US" sz="1400" dirty="0">
                <a:latin typeface="+mn-ea"/>
              </a:rPr>
              <a:t>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입력한 </a:t>
            </a:r>
            <a:r>
              <a:rPr lang="en-US" altLang="ko-KR" sz="1400" dirty="0">
                <a:latin typeface="+mn-ea"/>
              </a:rPr>
              <a:t>convolution feature maps</a:t>
            </a:r>
            <a:r>
              <a:rPr lang="ko-KR" altLang="en-US" sz="1400" dirty="0">
                <a:latin typeface="+mn-ea"/>
              </a:rPr>
              <a:t>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사용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 convolutional attention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decode </a:t>
            </a:r>
            <a:r>
              <a:rPr lang="ko-KR" altLang="en-US" sz="1400" dirty="0">
                <a:latin typeface="+mn-ea"/>
              </a:rPr>
              <a:t>를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위한 </a:t>
            </a:r>
            <a:r>
              <a:rPr lang="en-US" altLang="ko-KR" sz="1400" dirty="0">
                <a:latin typeface="+mn-ea"/>
              </a:rPr>
              <a:t>transformer decoder</a:t>
            </a:r>
            <a:r>
              <a:rPr lang="ko-KR" altLang="en-US" sz="1400" dirty="0">
                <a:latin typeface="+mn-ea"/>
              </a:rPr>
              <a:t> 사용 </a:t>
            </a:r>
            <a:endParaRPr lang="en-US" altLang="ko-KR" sz="1400" dirty="0">
              <a:latin typeface="+mn-ea"/>
            </a:endParaRPr>
          </a:p>
          <a:p>
            <a:pPr marL="180975" indent="-95250"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180975" indent="-952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 제안된 방법은 정형 비정형 텍스트 데이터 셋 </a:t>
            </a:r>
            <a:r>
              <a:rPr lang="ko-KR" altLang="en-US" sz="1400" dirty="0" err="1">
                <a:latin typeface="+mn-ea"/>
              </a:rPr>
              <a:t>평기시</a:t>
            </a:r>
            <a:endParaRPr lang="en-US" altLang="ko-KR" sz="1400" dirty="0">
              <a:latin typeface="+mn-ea"/>
            </a:endParaRPr>
          </a:p>
          <a:p>
            <a:pPr marL="85725"/>
            <a:r>
              <a:rPr lang="en-US" altLang="ko-KR" sz="1400" dirty="0">
                <a:latin typeface="+mn-ea"/>
              </a:rPr>
              <a:t>   </a:t>
            </a:r>
            <a:r>
              <a:rPr lang="ko-KR" altLang="en-US" sz="1400" b="1" dirty="0">
                <a:latin typeface="+mn-ea"/>
              </a:rPr>
              <a:t>모두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99.3%</a:t>
            </a:r>
            <a:r>
              <a:rPr lang="ko-KR" altLang="en-US" sz="1400" b="1" dirty="0">
                <a:latin typeface="+mn-ea"/>
              </a:rPr>
              <a:t>의 우월한 성능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</a:rPr>
              <a:t>99%</a:t>
            </a:r>
            <a:r>
              <a:rPr lang="ko-KR" altLang="en-US" sz="1400" b="1" dirty="0">
                <a:latin typeface="+mn-ea"/>
              </a:rPr>
              <a:t>의 놀라운 성과</a:t>
            </a:r>
            <a:r>
              <a:rPr lang="ko-KR" altLang="en-US" sz="1400" dirty="0">
                <a:latin typeface="+mn-ea"/>
              </a:rPr>
              <a:t>를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보임</a:t>
            </a:r>
            <a:endParaRPr lang="en-US" altLang="ko-KR" sz="1400" dirty="0">
              <a:latin typeface="+mn-ea"/>
            </a:endParaRPr>
          </a:p>
          <a:p>
            <a:pPr marL="85725"/>
            <a:endParaRPr lang="en-US" altLang="ko-KR" sz="1400" dirty="0">
              <a:latin typeface="+mn-ea"/>
            </a:endParaRPr>
          </a:p>
          <a:p>
            <a:pPr marL="271463" indent="-185738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변환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특성추출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시퀀스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예측의 </a:t>
            </a:r>
            <a:r>
              <a:rPr lang="en-US" altLang="ko-KR" sz="1400" dirty="0">
                <a:latin typeface="+mn-ea"/>
              </a:rPr>
              <a:t>4</a:t>
            </a:r>
            <a:r>
              <a:rPr lang="ko-KR" altLang="en-US" sz="1400" dirty="0">
                <a:latin typeface="+mn-ea"/>
              </a:rPr>
              <a:t>개 모듈을 </a:t>
            </a:r>
            <a:r>
              <a:rPr lang="en-US" altLang="ko-KR" sz="1400" dirty="0">
                <a:latin typeface="+mn-ea"/>
              </a:rPr>
              <a:t>2</a:t>
            </a:r>
            <a:r>
              <a:rPr lang="ko-KR" altLang="en-US" sz="1400" dirty="0">
                <a:latin typeface="+mn-ea"/>
              </a:rPr>
              <a:t>단계로 통합하고 세분화함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- Feature Extraction Stage, </a:t>
            </a:r>
          </a:p>
          <a:p>
            <a:pPr marL="85725"/>
            <a:r>
              <a:rPr lang="en-US" altLang="ko-KR" sz="1400" dirty="0">
                <a:latin typeface="+mn-ea"/>
              </a:rPr>
              <a:t>   - Transformer Stage</a:t>
            </a:r>
            <a:r>
              <a:rPr lang="en-US" altLang="ko-KR" sz="1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: encoder, decoder </a:t>
            </a:r>
            <a:r>
              <a:rPr lang="ko-KR" altLang="en-US" sz="1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구성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7896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C6F15F-261B-42F2-A0F2-EA3F62A2D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6497881-8AE9-4DCA-BB70-69EC56E7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Sets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C6578D-7923-4E19-BAF9-69F54D70CED9}"/>
              </a:ext>
            </a:extLst>
          </p:cNvPr>
          <p:cNvSpPr/>
          <p:nvPr/>
        </p:nvSpPr>
        <p:spPr>
          <a:xfrm>
            <a:off x="454493" y="1411024"/>
            <a:ext cx="823501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</a:rPr>
              <a:t>□ English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Train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Data</a:t>
            </a:r>
          </a:p>
          <a:p>
            <a:endParaRPr lang="en-US" altLang="ko-KR" dirty="0">
              <a:latin typeface="+mn-ea"/>
            </a:endParaRPr>
          </a:p>
          <a:p>
            <a:pPr marL="180975" indent="-952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 영문 </a:t>
            </a:r>
            <a:r>
              <a:rPr lang="en-US" altLang="ko-KR" sz="1400" dirty="0">
                <a:latin typeface="+mn-ea"/>
              </a:rPr>
              <a:t>Wild Scene Text 5,000</a:t>
            </a:r>
            <a:r>
              <a:rPr lang="ko-KR" altLang="en-US" sz="1400" dirty="0">
                <a:latin typeface="+mn-ea"/>
              </a:rPr>
              <a:t>장 </a:t>
            </a:r>
            <a:r>
              <a:rPr lang="en-US" altLang="ko-KR" sz="1400" dirty="0">
                <a:latin typeface="+mn-ea"/>
              </a:rPr>
              <a:t>(IIIT5K train 2,000/ test 3,000)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pPr marL="180975" indent="-95250"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180975" indent="-95250"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52B955-58E2-4D84-942B-E858F9BB7D8E}"/>
              </a:ext>
            </a:extLst>
          </p:cNvPr>
          <p:cNvSpPr/>
          <p:nvPr/>
        </p:nvSpPr>
        <p:spPr>
          <a:xfrm>
            <a:off x="454493" y="2487349"/>
            <a:ext cx="8235014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n-ea"/>
              </a:rPr>
              <a:t>□ </a:t>
            </a:r>
            <a:r>
              <a:rPr lang="ko-KR" altLang="en-US" b="1" dirty="0">
                <a:latin typeface="+mn-ea"/>
              </a:rPr>
              <a:t>한글 </a:t>
            </a:r>
            <a:r>
              <a:rPr lang="en-US" altLang="ko-KR" b="1" dirty="0">
                <a:latin typeface="+mn-ea"/>
              </a:rPr>
              <a:t>Train</a:t>
            </a:r>
            <a:r>
              <a:rPr lang="ko-KR" altLang="en-US" b="1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Data</a:t>
            </a:r>
          </a:p>
          <a:p>
            <a:endParaRPr lang="en-US" altLang="ko-KR" dirty="0">
              <a:latin typeface="+mn-ea"/>
            </a:endParaRPr>
          </a:p>
          <a:p>
            <a:pPr marL="180975" indent="-952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AI Hib  Wild Scene Text 10 </a:t>
            </a:r>
            <a:r>
              <a:rPr lang="ko-KR" altLang="en-US" sz="1400" b="1" dirty="0">
                <a:latin typeface="+mn-ea"/>
              </a:rPr>
              <a:t>만장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표지판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이정표 </a:t>
            </a:r>
            <a:r>
              <a:rPr lang="en-US" altLang="ko-KR" sz="1400" dirty="0">
                <a:latin typeface="+mn-ea"/>
              </a:rPr>
              <a:t>1.7</a:t>
            </a:r>
            <a:r>
              <a:rPr lang="ko-KR" altLang="en-US" sz="1400" dirty="0">
                <a:latin typeface="+mn-ea"/>
              </a:rPr>
              <a:t>만장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상표 </a:t>
            </a:r>
            <a:r>
              <a:rPr lang="en-US" altLang="ko-KR" sz="1400" dirty="0">
                <a:latin typeface="+mn-ea"/>
              </a:rPr>
              <a:t>3.7</a:t>
            </a:r>
            <a:r>
              <a:rPr lang="ko-KR" altLang="en-US" sz="1400" dirty="0">
                <a:latin typeface="+mn-ea"/>
              </a:rPr>
              <a:t>만장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간판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만장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기타 </a:t>
            </a:r>
            <a:r>
              <a:rPr lang="en-US" altLang="ko-KR" sz="1400" dirty="0">
                <a:latin typeface="+mn-ea"/>
              </a:rPr>
              <a:t>1.6</a:t>
            </a:r>
            <a:r>
              <a:rPr lang="ko-KR" altLang="en-US" sz="1400" dirty="0">
                <a:latin typeface="+mn-ea"/>
              </a:rPr>
              <a:t>만장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- Label Data </a:t>
            </a:r>
            <a:r>
              <a:rPr lang="ko-KR" altLang="en-US" sz="1400" dirty="0">
                <a:latin typeface="+mn-ea"/>
              </a:rPr>
              <a:t>포함</a:t>
            </a:r>
            <a:endParaRPr lang="en-US" altLang="ko-KR" sz="1400" dirty="0">
              <a:latin typeface="+mn-ea"/>
            </a:endParaRPr>
          </a:p>
          <a:p>
            <a:pPr marL="180975" indent="-95250">
              <a:buFont typeface="Arial" panose="020B0604020202020204" pitchFamily="34" charset="0"/>
              <a:buChar char="•"/>
            </a:pPr>
            <a:endParaRPr lang="en-US" altLang="ko-KR" sz="1400" dirty="0">
              <a:latin typeface="+mn-ea"/>
            </a:endParaRPr>
          </a:p>
          <a:p>
            <a:pPr marL="180975" indent="-952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+mn-ea"/>
              </a:rPr>
              <a:t> 글자체 다양함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폰트 및 크기 다양</a:t>
            </a:r>
            <a:endParaRPr lang="en-US" altLang="ko-KR" sz="1400" dirty="0">
              <a:latin typeface="+mn-ea"/>
            </a:endParaRPr>
          </a:p>
          <a:p>
            <a:pPr marL="85725"/>
            <a:r>
              <a:rPr lang="en-US" altLang="ko-KR" sz="1400" dirty="0">
                <a:latin typeface="+mn-ea"/>
              </a:rPr>
              <a:t>  - </a:t>
            </a:r>
            <a:r>
              <a:rPr lang="ko-KR" altLang="en-US" sz="1400" dirty="0">
                <a:latin typeface="+mn-ea"/>
              </a:rPr>
              <a:t>특징 다양 </a:t>
            </a:r>
            <a:r>
              <a:rPr lang="en-US" altLang="ko-KR" sz="1400" dirty="0">
                <a:latin typeface="+mn-ea"/>
              </a:rPr>
              <a:t>: </a:t>
            </a:r>
            <a:r>
              <a:rPr lang="ko-KR" altLang="en-US" sz="1400" dirty="0">
                <a:latin typeface="+mn-ea"/>
              </a:rPr>
              <a:t>굵고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가늘고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모호하고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구부러지고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기울어지고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가로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세로 등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5BC94D-BC2C-4F53-9452-99076E18D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61" y="4793531"/>
            <a:ext cx="3937689" cy="14349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A8AD4C-831A-40F7-8659-FA1CAAC298D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696" y="4807066"/>
            <a:ext cx="1104900" cy="12554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56B09F-1D4B-4D5F-B551-BA22C5C760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85" y="4807066"/>
            <a:ext cx="1228725" cy="12554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C78490A-94BC-46B7-AC8C-858016801B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595" y="4793531"/>
            <a:ext cx="1435755" cy="12554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rcRect t="56263"/>
          <a:stretch/>
        </p:blipFill>
        <p:spPr>
          <a:xfrm>
            <a:off x="5922580" y="1368086"/>
            <a:ext cx="2987604" cy="106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980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C6F15F-261B-42F2-A0F2-EA3F62A2D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16497881-8AE9-4DCA-BB70-69EC56E7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Sets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23" y="2292574"/>
            <a:ext cx="6466764" cy="142807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38" y="3890327"/>
            <a:ext cx="2692197" cy="245066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251" y="3853714"/>
            <a:ext cx="3495918" cy="248727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924E3D1-119A-492D-BDDB-DF5FFAC4C06D}"/>
              </a:ext>
            </a:extLst>
          </p:cNvPr>
          <p:cNvSpPr/>
          <p:nvPr/>
        </p:nvSpPr>
        <p:spPr>
          <a:xfrm>
            <a:off x="304800" y="1340869"/>
            <a:ext cx="8359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+mn-ea"/>
              </a:rPr>
              <a:t>□ AIHUB 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한글 </a:t>
            </a:r>
            <a:r>
              <a:rPr lang="ko-KR" altLang="en-US" b="1" dirty="0" err="1">
                <a:solidFill>
                  <a:srgbClr val="000000"/>
                </a:solidFill>
                <a:latin typeface="+mn-ea"/>
              </a:rPr>
              <a:t>데이터셋</a:t>
            </a:r>
            <a:r>
              <a:rPr lang="ko-KR" altLang="en-US" b="1" dirty="0">
                <a:solidFill>
                  <a:srgbClr val="000000"/>
                </a:solidFill>
                <a:latin typeface="+mn-ea"/>
              </a:rPr>
              <a:t> 전처리</a:t>
            </a:r>
            <a:endParaRPr lang="ko-KR" altLang="en-US" b="1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52B955-58E2-4D84-942B-E858F9BB7D8E}"/>
              </a:ext>
            </a:extLst>
          </p:cNvPr>
          <p:cNvSpPr/>
          <p:nvPr/>
        </p:nvSpPr>
        <p:spPr>
          <a:xfrm>
            <a:off x="628650" y="1746844"/>
            <a:ext cx="82350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latin typeface="+mn-ea"/>
              </a:rPr>
              <a:t>AI Hib  Wild Scene Text 10 </a:t>
            </a:r>
            <a:r>
              <a:rPr lang="ko-KR" altLang="en-US" sz="1400" b="1" dirty="0">
                <a:latin typeface="+mn-ea"/>
              </a:rPr>
              <a:t>만장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- </a:t>
            </a:r>
            <a:r>
              <a:rPr lang="ko-KR" altLang="en-US" sz="1400" dirty="0">
                <a:latin typeface="+mn-ea"/>
              </a:rPr>
              <a:t>표지판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이정표 </a:t>
            </a:r>
            <a:r>
              <a:rPr lang="en-US" altLang="ko-KR" sz="1400" dirty="0">
                <a:latin typeface="+mn-ea"/>
              </a:rPr>
              <a:t>1.7</a:t>
            </a:r>
            <a:r>
              <a:rPr lang="ko-KR" altLang="en-US" sz="1400" dirty="0">
                <a:latin typeface="+mn-ea"/>
              </a:rPr>
              <a:t>만장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상표 </a:t>
            </a:r>
            <a:r>
              <a:rPr lang="en-US" altLang="ko-KR" sz="1400" dirty="0">
                <a:latin typeface="+mn-ea"/>
              </a:rPr>
              <a:t>3.7</a:t>
            </a:r>
            <a:r>
              <a:rPr lang="ko-KR" altLang="en-US" sz="1400" dirty="0">
                <a:latin typeface="+mn-ea"/>
              </a:rPr>
              <a:t>만장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간판 </a:t>
            </a:r>
            <a:r>
              <a:rPr lang="en-US" altLang="ko-KR" sz="1400" dirty="0">
                <a:latin typeface="+mn-ea"/>
              </a:rPr>
              <a:t>3</a:t>
            </a:r>
            <a:r>
              <a:rPr lang="ko-KR" altLang="en-US" sz="1400" dirty="0">
                <a:latin typeface="+mn-ea"/>
              </a:rPr>
              <a:t>만장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기타 </a:t>
            </a:r>
            <a:r>
              <a:rPr lang="en-US" altLang="ko-KR" sz="1400" dirty="0">
                <a:latin typeface="+mn-ea"/>
              </a:rPr>
              <a:t>1.6</a:t>
            </a:r>
            <a:r>
              <a:rPr lang="ko-KR" altLang="en-US" sz="1400" dirty="0">
                <a:latin typeface="+mn-ea"/>
              </a:rPr>
              <a:t>만장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4575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FC6F15F-261B-42F2-A0F2-EA3F62A2DB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ACE337-75DF-4D21-987E-F5C6DDE5D39E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24E3D1-119A-492D-BDDB-DF5FFAC4C06D}"/>
              </a:ext>
            </a:extLst>
          </p:cNvPr>
          <p:cNvSpPr/>
          <p:nvPr/>
        </p:nvSpPr>
        <p:spPr>
          <a:xfrm>
            <a:off x="304800" y="1340869"/>
            <a:ext cx="83591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+mn-ea"/>
              </a:rPr>
              <a:t>□ </a:t>
            </a:r>
            <a:r>
              <a:rPr lang="en-US" altLang="ko-KR" b="1" dirty="0">
                <a:latin typeface="+mn-ea"/>
              </a:rPr>
              <a:t>CRAFT (Character Region Awareness for Text Detection)</a:t>
            </a:r>
            <a:endParaRPr lang="ko-KR" altLang="en-US" b="1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77233"/>
            <a:ext cx="2674620" cy="27771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1" y="1934650"/>
            <a:ext cx="3927210" cy="42756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717" y="4621397"/>
            <a:ext cx="4859294" cy="1636084"/>
          </a:xfrm>
          <a:prstGeom prst="rect">
            <a:avLst/>
          </a:prstGeom>
        </p:spPr>
      </p:pic>
      <p:sp>
        <p:nvSpPr>
          <p:cNvPr id="11" name="제목 5">
            <a:extLst>
              <a:ext uri="{FF2B5EF4-FFF2-40B4-BE49-F238E27FC236}">
                <a16:creationId xmlns:a16="http://schemas.microsoft.com/office/drawing/2014/main" id="{16497881-8AE9-4DCA-BB70-69EC56E7B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903593"/>
          </a:xfrm>
        </p:spPr>
        <p:txBody>
          <a:bodyPr>
            <a:normAutofit/>
          </a:bodyPr>
          <a:lstStyle/>
          <a:p>
            <a:r>
              <a:rPr lang="ko-KR" altLang="en-US" dirty="0"/>
              <a:t>모델 아키텍처</a:t>
            </a:r>
          </a:p>
        </p:txBody>
      </p:sp>
    </p:spTree>
    <p:extLst>
      <p:ext uri="{BB962C8B-B14F-4D97-AF65-F5344CB8AC3E}">
        <p14:creationId xmlns:p14="http://schemas.microsoft.com/office/powerpoint/2010/main" val="3820444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45442</TotalTime>
  <Words>1192</Words>
  <Application>Microsoft Office PowerPoint</Application>
  <PresentationFormat>화면 슬라이드 쇼(4:3)</PresentationFormat>
  <Paragraphs>215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Arial Narrow</vt:lpstr>
      <vt:lpstr>Office 테마</vt:lpstr>
      <vt:lpstr>한글 OCR 고성능 처리기 개발</vt:lpstr>
      <vt:lpstr>목차</vt:lpstr>
      <vt:lpstr>배경 및 필요성</vt:lpstr>
      <vt:lpstr>최신 연구들</vt:lpstr>
      <vt:lpstr>최신 연구들</vt:lpstr>
      <vt:lpstr>Proposed Method</vt:lpstr>
      <vt:lpstr>Data Sets</vt:lpstr>
      <vt:lpstr>Data Sets</vt:lpstr>
      <vt:lpstr>모델 아키텍처</vt:lpstr>
      <vt:lpstr>모델 아키텍처</vt:lpstr>
      <vt:lpstr>모델 아키텍처</vt:lpstr>
      <vt:lpstr>모델 아키텍처</vt:lpstr>
      <vt:lpstr>PowerPoint 프레젠테이션</vt:lpstr>
      <vt:lpstr>작업 및 성능 개선 1</vt:lpstr>
      <vt:lpstr>작업 및 성능 개선 2</vt:lpstr>
      <vt:lpstr>작업 및 성능 개선 2</vt:lpstr>
      <vt:lpstr>결과 및 분석</vt:lpstr>
      <vt:lpstr>결론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Sunghee</dc:creator>
  <cp:lastModifiedBy>고병화</cp:lastModifiedBy>
  <cp:revision>627</cp:revision>
  <cp:lastPrinted>2019-07-22T08:00:47Z</cp:lastPrinted>
  <dcterms:created xsi:type="dcterms:W3CDTF">2018-03-26T08:50:57Z</dcterms:created>
  <dcterms:modified xsi:type="dcterms:W3CDTF">2020-09-22T13:30:14Z</dcterms:modified>
</cp:coreProperties>
</file>